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4" r:id="rId2"/>
    <p:sldId id="271" r:id="rId3"/>
    <p:sldId id="275" r:id="rId4"/>
    <p:sldId id="295" r:id="rId5"/>
    <p:sldId id="277" r:id="rId6"/>
    <p:sldId id="278" r:id="rId7"/>
    <p:sldId id="279" r:id="rId8"/>
    <p:sldId id="284" r:id="rId9"/>
    <p:sldId id="290" r:id="rId10"/>
    <p:sldId id="291" r:id="rId11"/>
    <p:sldId id="292" r:id="rId12"/>
    <p:sldId id="293" r:id="rId13"/>
    <p:sldId id="285" r:id="rId14"/>
    <p:sldId id="286" r:id="rId15"/>
    <p:sldId id="287" r:id="rId16"/>
    <p:sldId id="288" r:id="rId17"/>
    <p:sldId id="289" r:id="rId18"/>
    <p:sldId id="296" r:id="rId19"/>
    <p:sldId id="298" r:id="rId20"/>
    <p:sldId id="297" r:id="rId21"/>
    <p:sldId id="266" r:id="rId22"/>
    <p:sldId id="26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80BF-30E3-4021-A680-B7194CD31077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FE181-C90A-42BA-A494-E080CCDD24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0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85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04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109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244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969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942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53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925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90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41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75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99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34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0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49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98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7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A4181D-08BB-4AEF-BA29-B67B4E4233BD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413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yslim.sk/index.php/kurz-slovenskeho-posunkoveho-jazyka/myty-a-fakt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4" name="Straight Connector 7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556CF9-A1CA-4B1E-9CC2-C769CF64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5" y="4495800"/>
            <a:ext cx="8108318" cy="20805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475"/>
              </a:spcBef>
              <a:spcAft>
                <a:spcPts val="600"/>
              </a:spcAft>
            </a:pPr>
            <a:br>
              <a:rPr lang="pl-PL" sz="1600" b="1" dirty="0">
                <a:solidFill>
                  <a:schemeClr val="bg2">
                    <a:lumMod val="75000"/>
                  </a:schemeClr>
                </a:solidFill>
              </a:rPr>
            </a:br>
            <a:endParaRPr lang="pl-PL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AA40D8-D3EB-4250-8C95-FACDA22F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659" y="2994354"/>
            <a:ext cx="6626072" cy="28215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cap="all" dirty="0">
                <a:solidFill>
                  <a:schemeClr val="tx1"/>
                </a:solidFill>
              </a:rPr>
              <a:t>Posunkovaná pieseň</a:t>
            </a:r>
          </a:p>
          <a:p>
            <a:pPr marL="0" indent="0" algn="ctr">
              <a:buNone/>
            </a:pPr>
            <a:r>
              <a:rPr lang="pl-PL" sz="4000" b="1" dirty="0">
                <a:solidFill>
                  <a:schemeClr val="tx1"/>
                </a:solidFill>
              </a:rPr>
              <a:t>v predmete dramatická výchova</a:t>
            </a:r>
          </a:p>
          <a:p>
            <a:pPr marL="0" indent="0" algn="ctr">
              <a:buNone/>
            </a:pPr>
            <a:r>
              <a:rPr lang="pl-PL" sz="3200" b="1" dirty="0">
                <a:solidFill>
                  <a:schemeClr val="tx1"/>
                </a:solidFill>
              </a:rPr>
              <a:t>Príručka pre učiteľa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CCD8D2-6D54-44D0-9F14-920F18CB4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13"/>
            <a:ext cx="12192000" cy="25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2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 – </a:t>
            </a:r>
            <a:r>
              <a:rPr lang="sk-SK" b="1" cap="none" dirty="0">
                <a:solidFill>
                  <a:srgbClr val="002060"/>
                </a:solidFill>
              </a:rPr>
              <a:t>praktické kroky  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249714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Verš: "Je to celkom blízko, nastav k nebu tvár, vločky hladkajú ťa, už ich nie je pár."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Posunky pre „blízko", „nastav", „nebo", „tvár", „vločky", „hladkať", „už", „nie je pár".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Precvičovať tento verš až do plynulého a výrazného prejavu.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70" y="3167087"/>
            <a:ext cx="3080658" cy="205377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671" y="685800"/>
            <a:ext cx="2164268" cy="248128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282" y="5293486"/>
            <a:ext cx="2803654" cy="140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180932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 – </a:t>
            </a:r>
            <a:r>
              <a:rPr lang="sk-SK" b="1" cap="none" dirty="0">
                <a:solidFill>
                  <a:srgbClr val="002060"/>
                </a:solidFill>
              </a:rPr>
              <a:t>praktické kroky  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744846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Verš: „Zimný anjel krídla na mesto ukladá, mráz je cukor z torty a zima zosladla."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Posunky pre „zimný", „anjel", „krídla", „mesto", „ukladať", „mráz", „cukor", „torta", „zima", „zosladnúť".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Spojiť ich do plynulého prejavu s dôrazom na lyrickosť a obrazotvornosť.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3" y="5068483"/>
            <a:ext cx="1581150" cy="15525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026" y="962889"/>
            <a:ext cx="2466975" cy="18478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026" y="4417969"/>
            <a:ext cx="2466975" cy="18478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944" y="2615636"/>
            <a:ext cx="1653338" cy="205261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225" y="5134294"/>
            <a:ext cx="2522790" cy="148676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884" y="5068483"/>
            <a:ext cx="2617925" cy="14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 – </a:t>
            </a:r>
            <a:r>
              <a:rPr lang="sk-SK" b="1" cap="none" dirty="0">
                <a:solidFill>
                  <a:srgbClr val="002060"/>
                </a:solidFill>
              </a:rPr>
              <a:t>praktické kroky  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249714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Refrén: „Vianoce, vianoce, ticho sneží v nás, vianoce, vianoce, konečne sú zas."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Posunky pre „Vianoce", „ticho", „sneží", „v nás", „konečne", „zas".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Opakovať refrén s dôrazom na emocionálny náboj a rytmus piesne.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813" y="1467757"/>
            <a:ext cx="2133600" cy="2133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59" y="5110867"/>
            <a:ext cx="2650599" cy="17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0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914400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6: spojenie veršov do celku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038350"/>
            <a:ext cx="8535988" cy="39560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Keď majú žiaci zvládnuté jednotlivé verše, začať spájať verše do celku.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Precvičovať plynulé prechody medzi posunkami, aby v piesni zostal zachovaný rytmus a melódia.</a:t>
            </a:r>
          </a:p>
          <a:p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8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288143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7: Práca na výraze a emóciách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380343"/>
            <a:ext cx="8535988" cy="36140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Učiť žiakov, ako vyjadriť emócie a atmosféru piesne pomocou mimiky, intonácie a pohybov tela.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Zamerať sa na to,aby posunky pôsobili prirodzene a vyjadrovali hlboké emocionálne prežitky, ktoré autor do textu vložil.</a:t>
            </a:r>
          </a:p>
        </p:txBody>
      </p:sp>
    </p:spTree>
    <p:extLst>
      <p:ext uri="{BB962C8B-B14F-4D97-AF65-F5344CB8AC3E}">
        <p14:creationId xmlns:p14="http://schemas.microsoft.com/office/powerpoint/2010/main" val="192835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1575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8: skúšky a korekcie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457450"/>
            <a:ext cx="8535988" cy="35369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Usporadúvať pravidelné skúšky</a:t>
            </a:r>
            <a:r>
              <a:rPr lang="pl-PL" sz="2800" b="1" dirty="0">
                <a:ln w="3175" cmpd="sng">
                  <a:noFill/>
                </a:ln>
                <a:solidFill>
                  <a:schemeClr val="tx1"/>
                </a:solidFill>
              </a:rPr>
              <a:t>, na ktorých 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žiaci predvedú celý preklad piesne.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Poskytnúť spätnú väzbu a navrhnúť vylepšenia, aby bol výsledný výkon čo najlepší.</a:t>
            </a: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21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794657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9: prezentácia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872343"/>
            <a:ext cx="8535988" cy="41220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Naplánovať verejnú prezentáciu alebo vystúpenie žiakov, kde predvedú preloženú pieseň do posunkového jazyka s umeleckým prevedením.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Povzbuďiť deti, aby predviedli svoj výkon s hrdosťou a sebavedomím.</a:t>
            </a:r>
          </a:p>
        </p:txBody>
      </p:sp>
    </p:spTree>
    <p:extLst>
      <p:ext uri="{BB962C8B-B14F-4D97-AF65-F5344CB8AC3E}">
        <p14:creationId xmlns:p14="http://schemas.microsoft.com/office/powerpoint/2010/main" val="1608555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81743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10: reflexia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843314"/>
            <a:ext cx="8535988" cy="41510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Po prezentácii zorganizovať diskusiu, kde žiaci môžu zdieľať svoje pocity a skúsenosti z prípravy a z vystúpenia.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Diskutovať o tom, ako sa naučili vyjadrovať emócie a význam piesne pomocou posunkového jazyka a čo im tento proces priniesol.</a:t>
            </a:r>
          </a:p>
        </p:txBody>
      </p:sp>
    </p:spTree>
    <p:extLst>
      <p:ext uri="{BB962C8B-B14F-4D97-AF65-F5344CB8AC3E}">
        <p14:creationId xmlns:p14="http://schemas.microsoft.com/office/powerpoint/2010/main" val="131844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HODNOTENIE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18" y="0"/>
            <a:ext cx="2395936" cy="1261981"/>
          </a:xfrm>
          <a:prstGeom prst="rect">
            <a:avLst/>
          </a:prstGeom>
        </p:spPr>
      </p:pic>
      <p:graphicFrame>
        <p:nvGraphicFramePr>
          <p:cNvPr id="7" name="Tabela 4">
            <a:extLst>
              <a:ext uri="{FF2B5EF4-FFF2-40B4-BE49-F238E27FC236}">
                <a16:creationId xmlns:a16="http://schemas.microsoft.com/office/drawing/2014/main" id="{68C83303-B4DE-459A-A256-605CAFA97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8528"/>
              </p:ext>
            </p:extLst>
          </p:nvPr>
        </p:nvGraphicFramePr>
        <p:xfrm>
          <a:off x="333174" y="1759522"/>
          <a:ext cx="11619880" cy="4164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155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815353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138083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2015678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hodnotenie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výborný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chválitebný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dobrý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dostatočný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nedostatočný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4030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1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Kognitívne ciele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dokáže samostatne, vhodne a bezchybne  používať nové slová a posunky.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Vie prepojiť verbálnu komunikáciu s hudobno-pohybovým prejavom.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s menšími chybami dokáže samostatne a vhodne používať nové slová a posunky.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Vie prepojiť verbálnu komunikáciu s hudobno-pohybovým prejavom, hoci urobí menšie chyby.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len čiastočne s usmernením učiteľa dokáže používať nové slová a posunky.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S menšou pomocou učiteľa dokáže prepojiť verbálnu komunikáciu s hudobno-pohybovým prejavom.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len s pomocou učiteľa dokáže používať nové slová a posunky.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S pomocou učiteľa prepojí verbálnu komunikáciu s hudobno-pohybovým prejavom.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nedokáže používať nové slová a posunky ani s pomocou učiteľa. 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Neprejavuje záujem získavať nové poznatky.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255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925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HODNOTENIE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18" y="0"/>
            <a:ext cx="2395936" cy="1261981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4E4A796-69B4-4FDB-9924-9D7872B3D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31080"/>
              </p:ext>
            </p:extLst>
          </p:nvPr>
        </p:nvGraphicFramePr>
        <p:xfrm>
          <a:off x="333173" y="1746075"/>
          <a:ext cx="11619881" cy="3920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261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003612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38082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070847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2136702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hodnotenie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výborný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chválitebný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dobrý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dostatočný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nedostatočný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56145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Psychomotorické ciele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vie využiť svoje myslenie, tvorivosť, predstavivosť, fantáziu a zapájať sa do tvorivého procesu, dokáže sa sebarealizovať a spontánne prejaviť.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s chybami vie využiť svoje myslenie, tvorivosť, predstavivosť, fantáziu. Čiastočne sa  zapájať do tvorivého procesu, sebarealizovať sa a spontánne sa prejaviť.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s väčšími chybami a obmedzeniami vie využiť svoje myslenie, tvorivosť, predstavivosť, fantáziu. Do tvorivého procesu sa s usmernením učiteľa čiastočne dokáže zapojiť. Spontánne sa prejavuje málo.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len s pomocou učiteľa využíva svoje myslenie. Tvorivosť, predstavivosť, fantáziu nedokáže využívať skoro vôbec. Spontánne sa nedokáže prejaviť.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nedokáže ani s pomocou učiteľa  využívať svoje myslenie. Tvorivosť, predstavivosť, fantáziu nevyužíva vôbec. Spontánne sa neprejavuje, nezapája sa do aktivít na hodine.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83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706" y="342900"/>
            <a:ext cx="10058400" cy="1047750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</a:rPr>
              <a:t>Kultúra nepočujúcich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733550"/>
            <a:ext cx="9831388" cy="4260850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</a:rPr>
              <a:t>Súčasná podoba kultúry Nepočujúcich na Slovensku je odovzdávaná nepočujúcimi umelcami alebo umelcami, ktorí sa venujú tejto kultúre v rámci komunity i mimo nej 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</a:rPr>
              <a:t>Vznikajú filmy v slovenskom posunkovom jazyku, maľby zobrazujúce posunky, existujú divadelné zoskupenia používajúce slovenský posunkový jazyk, piesne, poézia, vtipy v slovenskom posunkovom jazyku.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</a:rPr>
              <a:t>Posunkový jazyk je nielen dorozumievacím prostriedkom, ale aj šíriteľom slovenských tradícií, obyčajov, hodnôt prenášaných z generácie na generáciu, čím sa stáva nositeľom ich kultúrneho dedičstva.</a:t>
            </a:r>
          </a:p>
        </p:txBody>
      </p:sp>
    </p:spTree>
    <p:extLst>
      <p:ext uri="{BB962C8B-B14F-4D97-AF65-F5344CB8AC3E}">
        <p14:creationId xmlns:p14="http://schemas.microsoft.com/office/powerpoint/2010/main" val="3451392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HODNOTENIE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18" y="0"/>
            <a:ext cx="2395936" cy="1261981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8FEB1F0-E6B2-458B-A255-19186DDF9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93016"/>
              </p:ext>
            </p:extLst>
          </p:nvPr>
        </p:nvGraphicFramePr>
        <p:xfrm>
          <a:off x="333173" y="1625052"/>
          <a:ext cx="11619881" cy="4408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838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902809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138780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50832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1874434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hodnotenie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výborný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chválitebný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dobrý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dostatočný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nedostatočný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56145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Socioafektívne</a:t>
                      </a: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ciele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dokáže vyjadrovať svoje emócie prostredníctvom dramatických činností.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Je schopný spolupracovať v skupine, cítiť zodpovednosť za priebeh a splnenie spoločnej úlohy.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je s menšími chybami je schopný vyjadrovať svoje emócie prostredníctvom dramatických činností.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S menšími obmedzeniami je schopný spolupracovať, cítiť zodpovednosť za priebeh a splnenie spoločnej úlohy.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s usmernením učiteľa je </a:t>
                      </a:r>
                      <a:r>
                        <a:rPr lang="sk-SK" sz="1600" b="0" i="0" u="none" strike="noStrike" kern="1200" noProof="0">
                          <a:latin typeface="+mn-lt"/>
                          <a:ea typeface="Lucida Sans Unicode" pitchFamily="2"/>
                          <a:cs typeface="Mangal" pitchFamily="2"/>
                        </a:rPr>
                        <a:t>schopný čiastočne </a:t>
                      </a: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vyjadrovať svoje emócie prostredníctvom dramatických činností.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Často nie je schopný spolupracovať a cítiť zodpovednosť za priebeh a splnenie spoločnej úlohy.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je schopný vyjadrovať svoje emócie prostredníctvom dramatických činností len s veľkou pomocou učiteľa.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S veľkými problémami spolupracuje so skupinou a necíti zodpovednosť za priebeh a splnenie spoločnej úlohy.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Žiak nedokáže vyjadrovať svoje emócie prostredníctvom dramatických činností.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Nedokáže spolupracovať so skupinou, odmieta zapojenie sa do spoločnej úlohy.</a:t>
                      </a: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95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F426AD6-812C-410A-A143-73C11976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1" y="1482462"/>
            <a:ext cx="9185459" cy="4511937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sk-SK" sz="2800" b="1" cap="none" dirty="0"/>
              <a:t>V rámci celého projektu dbajte na to, aby deti chápali význam každej časti piesne a vedeli ho verne a emocionálne vyjadriť pomocou posunkového jazyka.</a:t>
            </a:r>
            <a:br>
              <a:rPr lang="sk-SK" sz="2800" b="1" cap="none" dirty="0"/>
            </a:br>
            <a:br>
              <a:rPr lang="sk-SK" sz="2800" b="1" cap="none" dirty="0"/>
            </a:br>
            <a:r>
              <a:rPr lang="sk-SK" sz="2800" b="1" cap="none" dirty="0"/>
              <a:t>Čas na realizáciu projektu nie je vopred určený.</a:t>
            </a:r>
            <a:br>
              <a:rPr lang="sk-SK" sz="2800" b="1" cap="none" dirty="0"/>
            </a:br>
            <a:br>
              <a:rPr lang="sk-SK" sz="2800" b="1" cap="none" dirty="0"/>
            </a:br>
            <a:r>
              <a:rPr lang="sk-SK" sz="2800" b="1" cap="none" dirty="0"/>
              <a:t>Bolo by vhodné tento projekt prezentovať ďalej, aby žiaci videli, že ich práca má využitie pre ďalších v škole, ale aj mimo nej.</a:t>
            </a:r>
            <a:endParaRPr lang="sk-SK" sz="2800" cap="non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0BB1B6-4412-4D94-BF71-D03494C2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220" y="457569"/>
            <a:ext cx="6626072" cy="797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/>
              <a:t>ZÁVER</a:t>
            </a:r>
            <a:endParaRPr lang="pl-PL" sz="32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2591" cy="18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30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FCBD570-2C99-4E59-8209-1524CE7C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29" y="2195713"/>
            <a:ext cx="9604907" cy="361645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l-PL" sz="2400" cap="none" dirty="0">
                <a:solidFill>
                  <a:schemeClr val="bg1"/>
                </a:solidFill>
              </a:rPr>
              <a:t>KRUŽÍKOVÁ, L. A kol. Hudební didaktika pro žáky se speciálními vzdělávacími potřebami v inkluzivním vzdělávání. Univerzita Palackého v Olomouci, 2020</a:t>
            </a:r>
            <a:br>
              <a:rPr lang="pl-PL" sz="2400" cap="none" dirty="0">
                <a:solidFill>
                  <a:schemeClr val="bg1"/>
                </a:solidFill>
              </a:rPr>
            </a:br>
            <a:br>
              <a:rPr lang="pl-PL" sz="2400" cap="none" dirty="0">
                <a:solidFill>
                  <a:schemeClr val="bg1"/>
                </a:solidFill>
              </a:rPr>
            </a:br>
            <a:r>
              <a:rPr lang="pl-PL" sz="2400" cap="none" dirty="0">
                <a:hlinkClick r:id="rId2"/>
              </a:rPr>
              <a:t>http://www.myslim.sk/index.php/kurz-slovenskeho-posunkoveho-jazyka/myty-a-fakty</a:t>
            </a:r>
            <a:br>
              <a:rPr lang="pl-PL" sz="2400" b="1" cap="none" dirty="0"/>
            </a:br>
            <a:br>
              <a:rPr lang="pl-PL" sz="2400" b="1" cap="none" dirty="0"/>
            </a:br>
            <a:endParaRPr lang="pl-PL" sz="2400" b="1" cap="non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30565D-36B0-4E91-BAA1-F4FBDDA41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61" y="476251"/>
            <a:ext cx="7493137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/>
              <a:t>ZDROJE</a:t>
            </a:r>
          </a:p>
        </p:txBody>
      </p:sp>
    </p:spTree>
    <p:extLst>
      <p:ext uri="{BB962C8B-B14F-4D97-AF65-F5344CB8AC3E}">
        <p14:creationId xmlns:p14="http://schemas.microsoft.com/office/powerpoint/2010/main" val="79712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85750"/>
            <a:ext cx="10058400" cy="1009650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</a:rPr>
              <a:t>Spev v Posunkovom jazyku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type="body" idx="1"/>
          </p:nvPr>
        </p:nvSpPr>
        <p:spPr>
          <a:xfrm>
            <a:off x="684212" y="1295400"/>
            <a:ext cx="10058400" cy="4699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Je možné spievať v posunkovom jazyku? </a:t>
            </a:r>
          </a:p>
          <a:p>
            <a:r>
              <a:rPr lang="sk-SK" sz="2800">
                <a:solidFill>
                  <a:schemeClr val="tx1"/>
                </a:solidFill>
              </a:rPr>
              <a:t>     „Áno.“</a:t>
            </a:r>
            <a:endParaRPr lang="sk-SK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Spev v posunkovom jazyku sa vyznačuje tým, že posunky, ktoré sú tzv. umelecké, sa používajú inak ako posunky pri bežnej komunikácii v posunkovom jazyku.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V tomto projekte nebudeme „spievať“ v posunkovom jazyku, ale preložíme pieseň do posunkového jazyka s umeleckým vyjadrením.</a:t>
            </a:r>
          </a:p>
        </p:txBody>
      </p:sp>
    </p:spTree>
    <p:extLst>
      <p:ext uri="{BB962C8B-B14F-4D97-AF65-F5344CB8AC3E}">
        <p14:creationId xmlns:p14="http://schemas.microsoft.com/office/powerpoint/2010/main" val="172742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40790" y="342900"/>
            <a:ext cx="5109569" cy="6858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ÚLOHA 1: rozhovor</a:t>
            </a:r>
            <a:endParaRPr lang="sk-SK" sz="3200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141" y="685800"/>
            <a:ext cx="2619375" cy="1743075"/>
          </a:xfrm>
          <a:prstGeom prst="rect">
            <a:avLst/>
          </a:prstGeo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599508" y="1347538"/>
            <a:ext cx="6901821" cy="363030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tx1"/>
                </a:solidFill>
              </a:rPr>
              <a:t>Učiteľ ukazuje obrázky o Vianociach.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tx1"/>
                </a:solidFill>
              </a:rPr>
              <a:t>Rozpráva sa so žiakmi o význame Vianoc v rôznych kultúrach, o tradíciách.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tx1"/>
                </a:solidFill>
              </a:rPr>
              <a:t>Zdôrazní duchovný význam týchto sviatkov.</a:t>
            </a:r>
            <a:endParaRPr lang="sk-SK" sz="28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709" y="4977842"/>
            <a:ext cx="2657475" cy="17240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2352" y="0"/>
            <a:ext cx="2619375" cy="174307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39" y="4958792"/>
            <a:ext cx="2619375" cy="174307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58" y="2659854"/>
            <a:ext cx="3101939" cy="206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6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36105" y="495300"/>
            <a:ext cx="5273258" cy="605971"/>
          </a:xfrm>
        </p:spPr>
        <p:txBody>
          <a:bodyPr>
            <a:no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ÚLOHA 2: analýza textu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171450" y="261257"/>
            <a:ext cx="7429500" cy="6270172"/>
          </a:xfrm>
        </p:spPr>
        <p:txBody>
          <a:bodyPr numCol="2">
            <a:no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k-SK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b="1" u="sng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</a:t>
            </a:r>
            <a:endParaRPr lang="sk-SK" sz="1600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k-SK" sz="16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nebi niekto ráta z lupienkov margariet,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ľúbi či neľúbi a sneží to na svet.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 to celkom blízko, nastav k nebu tvár,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vločky hladkajú ťa, už ich nie je pár.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nebi niekto ráta z lupienkov margariet,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ľúbi, či neľúbi a sneží to na svet.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Zimný anjel krídla na mesto ukladá,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mráz je cukor z torty a zima zosladla.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Tak spievaj, spievaj...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ticho sneží v nás,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konečne sú zas.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ticho sneží v nás,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konečne sú zas.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(Opakovať 2 -krát)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nebi niekto ráta z lupienkov margariet,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ľúbi, či neľúbi a sneží to na svet.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 to celkom blízko, nastav k nebu tvár,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vločky hladkajú ťa, už ich nie je pár.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k-SK" sz="16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Tak spievaj, spievaj...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ticho sneží v nás,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konečne sú zas.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ticho sneží v nás,</a:t>
            </a:r>
            <a:b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Vianoce, konečne sú zas.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(Opakovať 2 -krát)</a:t>
            </a:r>
            <a:endParaRPr lang="sk-SK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</a:rPr>
              <a:t>Skladba od interpreta Miro Jaroš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Text: Peter Nagy</a:t>
            </a:r>
          </a:p>
          <a:p>
            <a:pPr marL="0" indent="0">
              <a:buNone/>
            </a:pPr>
            <a:endParaRPr lang="sk-SK" sz="14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751762" y="1612899"/>
            <a:ext cx="4151085" cy="459740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b="1" dirty="0">
                <a:ln w="3175" cmpd="sng">
                  <a:noFill/>
                </a:ln>
                <a:solidFill>
                  <a:prstClr val="white"/>
                </a:solidFill>
              </a:rPr>
              <a:t>Čítanie textu piesne tak, aby žiaci vnímali rytmus, melódiu a  atmosféru.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b="1" dirty="0">
                <a:ln w="3175" cmpd="sng">
                  <a:noFill/>
                </a:ln>
                <a:solidFill>
                  <a:prstClr val="white"/>
                </a:solidFill>
              </a:rPr>
              <a:t>Aké dojmy a  pocity majú žiaci z piesne?  Aké emócie v nich vyvoláva?</a:t>
            </a:r>
          </a:p>
        </p:txBody>
      </p:sp>
    </p:spTree>
    <p:extLst>
      <p:ext uri="{BB962C8B-B14F-4D97-AF65-F5344CB8AC3E}">
        <p14:creationId xmlns:p14="http://schemas.microsoft.com/office/powerpoint/2010/main" val="409252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55172"/>
            <a:ext cx="8534401" cy="8382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ÚLOHA 3: rozbor textu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2266951"/>
            <a:ext cx="8534400" cy="37274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Rozobrať jednotlivé verše a obrazy.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Uistiť sa, že žiaci rozumejú významu každého verša.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Vytvoriť slovník kľúčových slov a fráz z piesne a ich posunkových ekvivalentov v slovenskom posunkovom jazyku.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pPr marL="342900" indent="-342900">
              <a:buFontTx/>
              <a:buChar char="-"/>
            </a:pP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3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433286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4: výber vhodných posunkov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973943"/>
            <a:ext cx="8535988" cy="4020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V spolupráci so žiakmi vybrať vhodné posunky pre kľúčové slová a frázy v piesni.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Zamerať sa na to, aby posunky zachytávali nielen význam slov, ale aj emócie a atmosféru piesne.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34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249714"/>
            <a:ext cx="8535988" cy="374468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Prejsť so žiakmi každý verš piesne a naučiť ich príslušné posunky.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Začať s jednoduchými veršami a postupne prechádzať k zložitejším. Pomôže to žiakom lepšie si osvojiť jednotlivé posunky a ich prepojenie s textom.</a:t>
            </a:r>
          </a:p>
        </p:txBody>
      </p:sp>
    </p:spTree>
    <p:extLst>
      <p:ext uri="{BB962C8B-B14F-4D97-AF65-F5344CB8AC3E}">
        <p14:creationId xmlns:p14="http://schemas.microsoft.com/office/powerpoint/2010/main" val="3878825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324853"/>
            <a:ext cx="10058400" cy="1563914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ÚLOHA 5: nácvik prekladu jednotlivých veršov – </a:t>
            </a:r>
            <a:r>
              <a:rPr lang="sk-SK" b="1" cap="none" dirty="0">
                <a:solidFill>
                  <a:srgbClr val="002060"/>
                </a:solidFill>
              </a:rPr>
              <a:t>praktické kroky   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45844" y="1888767"/>
            <a:ext cx="8535988" cy="3744686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Verš: „V nebi niekto ráta z lupienkov margariet, ľúbi či neľúbi a sneží to na svet."</a:t>
            </a:r>
            <a:endParaRPr lang="sk-SK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sk-SK" sz="24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Naučiť posunky pre „nebo", „niekto", „ráta", „lupienky", „margaréty", „ľúbi", „neľúbi", „sneží", „svet".</a:t>
            </a:r>
            <a:endParaRPr lang="sk-SK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sk-SK" sz="24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Spojiť ich do plynulého prejavu, pričom dbať na správne tempo a výraz tváre</a:t>
            </a:r>
            <a:r>
              <a:rPr lang="sk-SK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b="1" dirty="0">
              <a:ln w="3175" cmpd="sng">
                <a:noFill/>
              </a:ln>
              <a:solidFill>
                <a:prstClr val="white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832" y="4813802"/>
            <a:ext cx="2722362" cy="187843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39" y="1386114"/>
            <a:ext cx="2566855" cy="256685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12" y="4868906"/>
            <a:ext cx="3147876" cy="176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51073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Totálna komunikácia - pantomíma</Template>
  <TotalTime>1015</TotalTime>
  <Words>1575</Words>
  <Application>Microsoft Office PowerPoint</Application>
  <PresentationFormat>Širokouhlá</PresentationFormat>
  <Paragraphs>140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Lucida Sans Unicode</vt:lpstr>
      <vt:lpstr>Mangal</vt:lpstr>
      <vt:lpstr>Times New Roman</vt:lpstr>
      <vt:lpstr>Wingdings 3</vt:lpstr>
      <vt:lpstr>Wycinek</vt:lpstr>
      <vt:lpstr> </vt:lpstr>
      <vt:lpstr>Kultúra nepočujúcich</vt:lpstr>
      <vt:lpstr>Spev v Posunkovom jazyku</vt:lpstr>
      <vt:lpstr>ÚLOHA 1: rozhovor</vt:lpstr>
      <vt:lpstr>ÚLOHA 2: analýza textu</vt:lpstr>
      <vt:lpstr>ÚLOHA 3: rozbor textu</vt:lpstr>
      <vt:lpstr>ÚLOHA 4: výber vhodných posunkov</vt:lpstr>
      <vt:lpstr>ÚLOHA 5: nácvik prekladu jednotlivých veršov</vt:lpstr>
      <vt:lpstr>ÚLOHA 5: nácvik prekladu jednotlivých veršov – praktické kroky   </vt:lpstr>
      <vt:lpstr>ÚLOHA 5: nácvik prekladu jednotlivých veršov – praktické kroky   </vt:lpstr>
      <vt:lpstr>ÚLOHA 5: nácvik prekladu jednotlivých veršov – praktické kroky   </vt:lpstr>
      <vt:lpstr>ÚLOHA 5: nácvik prekladu jednotlivých veršov – praktické kroky   </vt:lpstr>
      <vt:lpstr>ÚLOHA 6: spojenie veršov do celku</vt:lpstr>
      <vt:lpstr>ÚLOHA 7: Práca na výraze a emóciách</vt:lpstr>
      <vt:lpstr>ÚLOHA 8: skúšky a korekcie</vt:lpstr>
      <vt:lpstr>ÚLOHA 9: prezentácia</vt:lpstr>
      <vt:lpstr>ÚLOHA 10: reflexia</vt:lpstr>
      <vt:lpstr>Prezentácia programu PowerPoint</vt:lpstr>
      <vt:lpstr>Prezentácia programu PowerPoint</vt:lpstr>
      <vt:lpstr>Prezentácia programu PowerPoint</vt:lpstr>
      <vt:lpstr>V rámci celého projektu dbajte na to, aby deti chápali význam každej časti piesne a vedeli ho verne a emocionálne vyjadriť pomocou posunkového jazyka.  Čas na realizáciu projektu nie je vopred určený.  Bolo by vhodné tento projekt prezentovať ďalej, aby žiaci videli, že ich práca má využitie pre ďalších v škole, ale aj mimo nej.</vt:lpstr>
      <vt:lpstr>KRUŽÍKOVÁ, L. A kol. Hudební didaktika pro žáky se speciálními vzdělávacími potřebami v inkluzivním vzdělávání. Univerzita Palackého v Olomouci, 2020  http://www.myslim.sk/index.php/kurz-slovenskeho-posunkoveho-jazyka/myty-a-fakty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Používateľ systému Windows</dc:creator>
  <cp:lastModifiedBy>Administrator</cp:lastModifiedBy>
  <cp:revision>44</cp:revision>
  <dcterms:created xsi:type="dcterms:W3CDTF">2024-06-23T19:25:34Z</dcterms:created>
  <dcterms:modified xsi:type="dcterms:W3CDTF">2024-07-15T09:46:24Z</dcterms:modified>
</cp:coreProperties>
</file>