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99" r:id="rId2"/>
    <p:sldId id="271" r:id="rId3"/>
    <p:sldId id="283" r:id="rId4"/>
    <p:sldId id="284" r:id="rId5"/>
    <p:sldId id="285" r:id="rId6"/>
    <p:sldId id="286" r:id="rId7"/>
    <p:sldId id="287" r:id="rId8"/>
    <p:sldId id="289" r:id="rId9"/>
    <p:sldId id="290" r:id="rId10"/>
    <p:sldId id="291" r:id="rId11"/>
    <p:sldId id="292" r:id="rId12"/>
    <p:sldId id="293" r:id="rId13"/>
    <p:sldId id="294" r:id="rId14"/>
    <p:sldId id="295" r:id="rId15"/>
    <p:sldId id="296" r:id="rId16"/>
    <p:sldId id="297" r:id="rId17"/>
    <p:sldId id="298" r:id="rId18"/>
    <p:sldId id="277" r:id="rId19"/>
    <p:sldId id="278" r:id="rId20"/>
    <p:sldId id="279" r:id="rId21"/>
    <p:sldId id="281" r:id="rId22"/>
    <p:sldId id="280" r:id="rId23"/>
    <p:sldId id="263" r:id="rId24"/>
    <p:sldId id="300" r:id="rId25"/>
    <p:sldId id="301" r:id="rId26"/>
    <p:sldId id="265" r:id="rId27"/>
    <p:sldId id="266" r:id="rId28"/>
    <p:sldId id="26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B80BF-30E3-4021-A680-B7194CD31077}" type="datetimeFigureOut">
              <a:rPr lang="pl-PL" smtClean="0"/>
              <a:t>26.09.2024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FE181-C90A-42BA-A494-E080CCDD2447}" type="slidenum">
              <a:rPr lang="pl-PL" smtClean="0"/>
              <a:t>‹#›</a:t>
            </a:fld>
            <a:endParaRPr lang="pl-PL"/>
          </a:p>
        </p:txBody>
      </p:sp>
    </p:spTree>
    <p:extLst>
      <p:ext uri="{BB962C8B-B14F-4D97-AF65-F5344CB8AC3E}">
        <p14:creationId xmlns:p14="http://schemas.microsoft.com/office/powerpoint/2010/main" val="38540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pl-PL"/>
              <a:t>Kliknij, aby edytować styl</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22A4181D-08BB-4AEF-BA29-B67B4E4233BD}" type="datetimeFigureOut">
              <a:rPr lang="pl-PL" smtClean="0"/>
              <a:t>26.09.2024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938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Date Placeholder 2"/>
          <p:cNvSpPr>
            <a:spLocks noGrp="1"/>
          </p:cNvSpPr>
          <p:nvPr>
            <p:ph type="dt" sz="half" idx="10"/>
          </p:nvPr>
        </p:nvSpPr>
        <p:spPr/>
        <p:txBody>
          <a:bodyPr/>
          <a:lstStyle/>
          <a:p>
            <a:fld id="{22A4181D-08BB-4AEF-BA29-B67B4E4233BD}" type="datetimeFigureOut">
              <a:rPr lang="pl-PL" smtClean="0"/>
              <a:t>26.09.2024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131204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26.09.2024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1346109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26.09.2024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12449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26.09.2024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781969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l-PL"/>
              <a:t>Edytuj style wzorca tekstu</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26.09.2024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95942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l-PL"/>
              <a:t>Edytuj style wzorca tekstu</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26.09.2024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817536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2A4181D-08BB-4AEF-BA29-B67B4E4233BD}" type="datetimeFigureOut">
              <a:rPr lang="pl-PL" smtClean="0"/>
              <a:t>26.09.2024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3991925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2A4181D-08BB-4AEF-BA29-B67B4E4233BD}" type="datetimeFigureOut">
              <a:rPr lang="pl-PL" smtClean="0"/>
              <a:t>26.09.2024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48590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2A4181D-08BB-4AEF-BA29-B67B4E4233BD}" type="datetimeFigureOut">
              <a:rPr lang="pl-PL" smtClean="0"/>
              <a:t>26.09.2024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23241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pl-PL"/>
              <a:t>Kliknij, aby edytować styl</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22A4181D-08BB-4AEF-BA29-B67B4E4233BD}" type="datetimeFigureOut">
              <a:rPr lang="pl-PL" smtClean="0"/>
              <a:t>26.09.2024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94975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2A4181D-08BB-4AEF-BA29-B67B4E4233BD}" type="datetimeFigureOut">
              <a:rPr lang="pl-PL" smtClean="0"/>
              <a:t>26.09.2024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28439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2A4181D-08BB-4AEF-BA29-B67B4E4233BD}" type="datetimeFigureOut">
              <a:rPr lang="pl-PL" smtClean="0"/>
              <a:t>26.09.2024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104134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2A4181D-08BB-4AEF-BA29-B67B4E4233BD}" type="datetimeFigureOut">
              <a:rPr lang="pl-PL" smtClean="0"/>
              <a:t>26.09.2024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105304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4181D-08BB-4AEF-BA29-B67B4E4233BD}" type="datetimeFigureOut">
              <a:rPr lang="pl-PL" smtClean="0"/>
              <a:t>26.09.2024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375649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22A4181D-08BB-4AEF-BA29-B67B4E4233BD}" type="datetimeFigureOut">
              <a:rPr lang="pl-PL" smtClean="0"/>
              <a:t>26.09.2024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157098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22A4181D-08BB-4AEF-BA29-B67B4E4233BD}" type="datetimeFigureOut">
              <a:rPr lang="pl-PL" smtClean="0"/>
              <a:t>26.09.2024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5D3613E-AA0C-43EE-9C45-1EAB1DDAF16E}" type="slidenum">
              <a:rPr lang="pl-PL" smtClean="0"/>
              <a:t>‹#›</a:t>
            </a:fld>
            <a:endParaRPr lang="pl-PL"/>
          </a:p>
        </p:txBody>
      </p:sp>
    </p:spTree>
    <p:extLst>
      <p:ext uri="{BB962C8B-B14F-4D97-AF65-F5344CB8AC3E}">
        <p14:creationId xmlns:p14="http://schemas.microsoft.com/office/powerpoint/2010/main" val="381674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2A4181D-08BB-4AEF-BA29-B67B4E4233BD}" type="datetimeFigureOut">
              <a:rPr lang="pl-PL" smtClean="0"/>
              <a:t>26.09.2024</a:t>
            </a:fld>
            <a:endParaRPr lang="pl-P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pl-P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5D3613E-AA0C-43EE-9C45-1EAB1DDAF16E}" type="slidenum">
              <a:rPr lang="pl-PL" smtClean="0"/>
              <a:t>‹#›</a:t>
            </a:fld>
            <a:endParaRPr lang="pl-PL"/>
          </a:p>
        </p:txBody>
      </p:sp>
    </p:spTree>
    <p:extLst>
      <p:ext uri="{BB962C8B-B14F-4D97-AF65-F5344CB8AC3E}">
        <p14:creationId xmlns:p14="http://schemas.microsoft.com/office/powerpoint/2010/main" val="19704135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zabav-deti.cz/clanek/stafetova-pantomima-459" TargetMode="External"/><Relationship Id="rId2" Type="http://schemas.openxmlformats.org/officeDocument/2006/relationships/hyperlink" Target="https://depositphotos.com/cz/photos/pantomima.html" TargetMode="External"/><Relationship Id="rId1" Type="http://schemas.openxmlformats.org/officeDocument/2006/relationships/slideLayout" Target="../slideLayouts/slideLayout2.xml"/><Relationship Id="rId4" Type="http://schemas.openxmlformats.org/officeDocument/2006/relationships/hyperlink" Target="https://www.wikihow.cz/Jak-na-pantomim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4" name="Straight Connector 73"/>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ytuł 1">
            <a:extLst>
              <a:ext uri="{FF2B5EF4-FFF2-40B4-BE49-F238E27FC236}">
                <a16:creationId xmlns:a16="http://schemas.microsoft.com/office/drawing/2014/main" id="{05556CF9-A1CA-4B1E-9CC2-C769CF64ECE7}"/>
              </a:ext>
            </a:extLst>
          </p:cNvPr>
          <p:cNvSpPr>
            <a:spLocks noGrp="1"/>
          </p:cNvSpPr>
          <p:nvPr>
            <p:ph type="title"/>
          </p:nvPr>
        </p:nvSpPr>
        <p:spPr>
          <a:xfrm>
            <a:off x="2448745" y="4495800"/>
            <a:ext cx="8108318" cy="2080581"/>
          </a:xfrm>
        </p:spPr>
        <p:txBody>
          <a:bodyPr>
            <a:normAutofit/>
          </a:bodyPr>
          <a:lstStyle/>
          <a:p>
            <a:pPr lvl="0">
              <a:lnSpc>
                <a:spcPct val="90000"/>
              </a:lnSpc>
              <a:spcBef>
                <a:spcPts val="475"/>
              </a:spcBef>
              <a:spcAft>
                <a:spcPts val="600"/>
              </a:spcAft>
            </a:pPr>
            <a:br>
              <a:rPr lang="pl-PL" sz="1600" b="1" dirty="0">
                <a:solidFill>
                  <a:schemeClr val="bg2">
                    <a:lumMod val="75000"/>
                  </a:schemeClr>
                </a:solidFill>
              </a:rPr>
            </a:br>
            <a:endParaRPr lang="pl-PL" sz="1600" b="1" dirty="0">
              <a:solidFill>
                <a:schemeClr val="bg2">
                  <a:lumMod val="75000"/>
                </a:schemeClr>
              </a:solidFill>
            </a:endParaRPr>
          </a:p>
        </p:txBody>
      </p:sp>
      <p:sp>
        <p:nvSpPr>
          <p:cNvPr id="3" name="Symbol zastępczy zawartości 2">
            <a:extLst>
              <a:ext uri="{FF2B5EF4-FFF2-40B4-BE49-F238E27FC236}">
                <a16:creationId xmlns:a16="http://schemas.microsoft.com/office/drawing/2014/main" id="{B5AA40D8-D3EB-4250-8C95-FACDA22FA0BC}"/>
              </a:ext>
            </a:extLst>
          </p:cNvPr>
          <p:cNvSpPr>
            <a:spLocks noGrp="1"/>
          </p:cNvSpPr>
          <p:nvPr>
            <p:ph idx="1"/>
          </p:nvPr>
        </p:nvSpPr>
        <p:spPr>
          <a:xfrm>
            <a:off x="1459148" y="2994354"/>
            <a:ext cx="8622191" cy="3582027"/>
          </a:xfrm>
        </p:spPr>
        <p:txBody>
          <a:bodyPr>
            <a:normAutofit/>
          </a:bodyPr>
          <a:lstStyle/>
          <a:p>
            <a:pPr marL="0" indent="0" algn="ctr">
              <a:buNone/>
            </a:pPr>
            <a:r>
              <a:rPr lang="pl-PL" sz="4000" b="1" cap="all" dirty="0">
                <a:solidFill>
                  <a:schemeClr val="tx1"/>
                </a:solidFill>
              </a:rPr>
              <a:t>Pantomima w komunikacji totalnej  </a:t>
            </a:r>
          </a:p>
          <a:p>
            <a:pPr marL="0" indent="0" algn="ctr">
              <a:buNone/>
            </a:pPr>
            <a:r>
              <a:rPr lang="pl-PL" sz="2800" b="1" dirty="0">
                <a:solidFill>
                  <a:schemeClr val="tx1"/>
                </a:solidFill>
              </a:rPr>
              <a:t>w ramach przedmiotu edukacja teatralna </a:t>
            </a:r>
          </a:p>
          <a:p>
            <a:pPr marL="0" indent="0" algn="ctr">
              <a:buNone/>
            </a:pPr>
            <a:r>
              <a:rPr lang="pl-PL" sz="2800" b="1" dirty="0">
                <a:solidFill>
                  <a:schemeClr val="tx1"/>
                </a:solidFill>
              </a:rPr>
              <a:t>Przewodnik dla nauczyciela</a:t>
            </a:r>
            <a:endParaRPr lang="pl-PL" b="1" dirty="0">
              <a:solidFill>
                <a:schemeClr val="tx1"/>
              </a:solidFill>
            </a:endParaRPr>
          </a:p>
        </p:txBody>
      </p:sp>
      <p:pic>
        <p:nvPicPr>
          <p:cNvPr id="5" name="Obraz 4">
            <a:extLst>
              <a:ext uri="{FF2B5EF4-FFF2-40B4-BE49-F238E27FC236}">
                <a16:creationId xmlns:a16="http://schemas.microsoft.com/office/drawing/2014/main" id="{9FCCD8D2-6D54-44D0-9F14-920F18CB45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13"/>
            <a:ext cx="12192000" cy="2502976"/>
          </a:xfrm>
          <a:prstGeom prst="rect">
            <a:avLst/>
          </a:prstGeom>
        </p:spPr>
      </p:pic>
    </p:spTree>
    <p:extLst>
      <p:ext uri="{BB962C8B-B14F-4D97-AF65-F5344CB8AC3E}">
        <p14:creationId xmlns:p14="http://schemas.microsoft.com/office/powerpoint/2010/main" val="381740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PROCEDURA- 3_3 Przestrzeń - materia</a:t>
            </a:r>
          </a:p>
        </p:txBody>
      </p:sp>
      <p:sp>
        <p:nvSpPr>
          <p:cNvPr id="3" name="Zástupný symbol textu 2"/>
          <p:cNvSpPr>
            <a:spLocks noGrp="1"/>
          </p:cNvSpPr>
          <p:nvPr>
            <p:ph type="body" idx="1"/>
          </p:nvPr>
        </p:nvSpPr>
        <p:spPr>
          <a:xfrm>
            <a:off x="304800" y="1524000"/>
            <a:ext cx="11003869" cy="4876800"/>
          </a:xfrm>
        </p:spPr>
        <p:txBody>
          <a:bodyPr>
            <a:normAutofit/>
          </a:bodyPr>
          <a:lstStyle/>
          <a:p>
            <a:pPr marL="342900" indent="-342900">
              <a:buFont typeface="Arial" panose="020B0604020202020204" pitchFamily="34" charset="0"/>
              <a:buChar char="•"/>
            </a:pPr>
            <a:r>
              <a:rPr lang="pl-PL" sz="2400" dirty="0">
                <a:solidFill>
                  <a:schemeClr val="tx1"/>
                </a:solidFill>
              </a:rPr>
              <a:t>„Manipuluj” przestrzenią i materią - „twórz pojedyncze elementy z powietrza”. Technika ta łączy w sobie wszystkie trzy poprzednie elementy.</a:t>
            </a:r>
          </a:p>
          <a:p>
            <a:pPr marL="342900" indent="-342900">
              <a:buFont typeface="Arial" panose="020B0604020202020204" pitchFamily="34" charset="0"/>
              <a:buChar char="•"/>
            </a:pPr>
            <a:r>
              <a:rPr lang="pl-PL" sz="2400" dirty="0">
                <a:solidFill>
                  <a:schemeClr val="tx1"/>
                </a:solidFill>
              </a:rPr>
              <a:t>Np. opis jednej iluzji: dryblowanie piłki do koszykówki. Używając jednej ręki, mim naśladuje większość dynamicznej linii, mimo że używa do tego tylko jednej ręki, tj. tylko jednego punktu. Zamiast dwóch stałych punktów, jeden z nich przekształca się w określony kształt: zaokrągloną dłoń z lekko podwiniętymi palcami. Kształt ten definiuje „przestrzeń”, w której pojawia się iluzja i pozwala kuli lub „masie” istnieć w iluzji.</a:t>
            </a:r>
          </a:p>
          <a:p>
            <a:pPr marL="342900" indent="-342900">
              <a:buFont typeface="Arial" panose="020B0604020202020204" pitchFamily="34" charset="0"/>
              <a:buChar char="•"/>
            </a:pPr>
            <a:r>
              <a:rPr lang="pl-PL" sz="2400" dirty="0">
                <a:solidFill>
                  <a:schemeClr val="tx1"/>
                </a:solidFill>
              </a:rPr>
              <a:t>Manipulacja przestrzenią i materią może być wykorzystana do stworzenia wielu różnych obiektów, postaci lub wydarzeń.</a:t>
            </a:r>
            <a:endParaRPr lang="sk-SK" sz="2400" dirty="0">
              <a:solidFill>
                <a:schemeClr val="tx1"/>
              </a:solidFill>
            </a:endParaRPr>
          </a:p>
        </p:txBody>
      </p:sp>
    </p:spTree>
    <p:extLst>
      <p:ext uri="{BB962C8B-B14F-4D97-AF65-F5344CB8AC3E}">
        <p14:creationId xmlns:p14="http://schemas.microsoft.com/office/powerpoint/2010/main" val="296587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pl-PL" b="1" dirty="0">
                <a:solidFill>
                  <a:schemeClr val="bg1"/>
                </a:solidFill>
              </a:rPr>
              <a:t>PROCEDURA </a:t>
            </a:r>
            <a:r>
              <a:rPr lang="pl-PL" b="1">
                <a:solidFill>
                  <a:schemeClr val="bg1"/>
                </a:solidFill>
              </a:rPr>
              <a:t>4 – WSPINANIE SIĘ PO LINIE</a:t>
            </a:r>
            <a:endParaRPr lang="sk-SK" b="1" dirty="0">
              <a:solidFill>
                <a:schemeClr val="bg1"/>
              </a:solidFill>
            </a:endParaRPr>
          </a:p>
        </p:txBody>
      </p:sp>
      <p:sp>
        <p:nvSpPr>
          <p:cNvPr id="3" name="Zástupný symbol textu 2"/>
          <p:cNvSpPr>
            <a:spLocks noGrp="1"/>
          </p:cNvSpPr>
          <p:nvPr>
            <p:ph type="body" idx="1"/>
          </p:nvPr>
        </p:nvSpPr>
        <p:spPr>
          <a:xfrm>
            <a:off x="365175" y="1567544"/>
            <a:ext cx="9384899" cy="4492171"/>
          </a:xfrm>
        </p:spPr>
        <p:txBody>
          <a:bodyPr>
            <a:normAutofit lnSpcReduction="10000"/>
          </a:bodyPr>
          <a:lstStyle/>
          <a:p>
            <a:pPr marL="342900" indent="-342900">
              <a:buFont typeface="Arial" panose="020B0604020202020204" pitchFamily="34" charset="0"/>
              <a:buChar char="•"/>
            </a:pPr>
            <a:r>
              <a:rPr lang="pl-PL" sz="2400" dirty="0">
                <a:solidFill>
                  <a:schemeClr val="tx1"/>
                </a:solidFill>
              </a:rPr>
              <a:t>Poczuj linę, udawaj, że lina się kołysze, gdy próbujesz się po niej wspiąć.</a:t>
            </a:r>
          </a:p>
          <a:p>
            <a:pPr marL="342900" indent="-342900">
              <a:buFont typeface="Arial" panose="020B0604020202020204" pitchFamily="34" charset="0"/>
              <a:buChar char="•"/>
            </a:pPr>
            <a:r>
              <a:rPr lang="pl-PL" sz="2400" dirty="0">
                <a:solidFill>
                  <a:schemeClr val="tx1"/>
                </a:solidFill>
              </a:rPr>
              <a:t>Zsuń się w dół, a następnie wespnij się z powrotem. Zapewni to najlepszy efekt. Po „wspięciu się na samą górę” wytrzyj wyimaginowany pot z czoła. Wspinaczka po linie jest bardzo trudną iluzją do realistycznego opanowania.</a:t>
            </a:r>
          </a:p>
          <a:p>
            <a:pPr marL="342900" indent="-342900">
              <a:buFont typeface="Arial" panose="020B0604020202020204" pitchFamily="34" charset="0"/>
              <a:buChar char="•"/>
            </a:pPr>
            <a:r>
              <a:rPr lang="pl-PL" sz="2400" dirty="0">
                <a:solidFill>
                  <a:schemeClr val="tx1"/>
                </a:solidFill>
              </a:rPr>
              <a:t>Wyobraź sobie swoją pełną wagę. Kiedy wspinasz się po linie, twoje mięśnie mocno się napinają, a na twarzy pojawia się boleśnie żmudny wyraz. Naturalną reakcją byłoby również ocieranie potu. Jeśli nigdy nie wspinałeś się na prawdziwej linie, spróbuj. Staraj się notować wykonywane ruchy i reakcje</a:t>
            </a:r>
            <a:r>
              <a:rPr lang="sk-SK" sz="2400" dirty="0">
                <a:solidFill>
                  <a:schemeClr val="tx1"/>
                </a:solidFill>
              </a:rPr>
              <a:t> </a:t>
            </a:r>
          </a:p>
        </p:txBody>
      </p:sp>
      <p:pic>
        <p:nvPicPr>
          <p:cNvPr id="4" name="Obrázok 3"/>
          <p:cNvPicPr>
            <a:picLocks noChangeAspect="1"/>
          </p:cNvPicPr>
          <p:nvPr/>
        </p:nvPicPr>
        <p:blipFill rotWithShape="1">
          <a:blip r:embed="rId2"/>
          <a:srcRect l="29161"/>
          <a:stretch/>
        </p:blipFill>
        <p:spPr>
          <a:xfrm>
            <a:off x="9750074" y="478971"/>
            <a:ext cx="2441926" cy="2585358"/>
          </a:xfrm>
          <a:prstGeom prst="rect">
            <a:avLst/>
          </a:prstGeom>
        </p:spPr>
      </p:pic>
    </p:spTree>
    <p:extLst>
      <p:ext uri="{BB962C8B-B14F-4D97-AF65-F5344CB8AC3E}">
        <p14:creationId xmlns:p14="http://schemas.microsoft.com/office/powerpoint/2010/main" val="436167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PROCEDURA- 5 - PUDEŁKO</a:t>
            </a:r>
          </a:p>
        </p:txBody>
      </p:sp>
      <p:sp>
        <p:nvSpPr>
          <p:cNvPr id="3" name="Zástupný symbol textu 2"/>
          <p:cNvSpPr>
            <a:spLocks noGrp="1"/>
          </p:cNvSpPr>
          <p:nvPr>
            <p:ph type="body" idx="1"/>
          </p:nvPr>
        </p:nvSpPr>
        <p:spPr>
          <a:xfrm>
            <a:off x="335868" y="2012807"/>
            <a:ext cx="9787845" cy="4527141"/>
          </a:xfrm>
        </p:spPr>
        <p:txBody>
          <a:bodyPr>
            <a:normAutofit lnSpcReduction="10000"/>
          </a:bodyPr>
          <a:lstStyle/>
          <a:p>
            <a:pPr marL="457200" indent="-457200">
              <a:buFont typeface="Arial" panose="020B0604020202020204" pitchFamily="34" charset="0"/>
              <a:buChar char="•"/>
            </a:pPr>
            <a:r>
              <a:rPr lang="pl-PL" sz="2800" dirty="0">
                <a:solidFill>
                  <a:schemeClr val="tx1"/>
                </a:solidFill>
              </a:rPr>
              <a:t>Udawaj, że jesteś „uwięziony w pudełku”. Gdy jesteś zamknięty w pudełku, możesz przyciskać dłonie do siebie, najpierw dłońmi, a następnie palcami.</a:t>
            </a:r>
          </a:p>
          <a:p>
            <a:pPr marL="457200" indent="-457200">
              <a:buFont typeface="Arial" panose="020B0604020202020204" pitchFamily="34" charset="0"/>
              <a:buChar char="•"/>
            </a:pPr>
            <a:r>
              <a:rPr lang="pl-PL" sz="2800" dirty="0">
                <a:solidFill>
                  <a:schemeClr val="tx1"/>
                </a:solidFill>
              </a:rPr>
              <a:t>Spróbuj zachowywać się tak, jakbyś próbował znaleźć wyjście, stopniowo identyfikując rogi i ściany. Jedną ręką przesuwaj drugą wzdłuż „krawędzi” wyimaginowanego pudełka, tak jakbyś próbował znaleźć zapadnię, aby się wydostać. Jedną z opcji jest znalezienie takiego „włazu” i dramatyczne wyskoczenie z pudełka przy użyciu obu rąk, przyjmując pozycję triumfalnym gestem.</a:t>
            </a:r>
            <a:endParaRPr lang="sk-SK" sz="2800" dirty="0">
              <a:solidFill>
                <a:schemeClr val="tx1"/>
              </a:solidFill>
            </a:endParaRPr>
          </a:p>
        </p:txBody>
      </p:sp>
      <p:pic>
        <p:nvPicPr>
          <p:cNvPr id="4" name="Obrázok 3"/>
          <p:cNvPicPr>
            <a:picLocks noChangeAspect="1"/>
          </p:cNvPicPr>
          <p:nvPr/>
        </p:nvPicPr>
        <p:blipFill rotWithShape="1">
          <a:blip r:embed="rId2"/>
          <a:srcRect l="14440" t="14944"/>
          <a:stretch/>
        </p:blipFill>
        <p:spPr>
          <a:xfrm>
            <a:off x="9392783" y="0"/>
            <a:ext cx="2699657" cy="2012807"/>
          </a:xfrm>
          <a:prstGeom prst="rect">
            <a:avLst/>
          </a:prstGeom>
        </p:spPr>
      </p:pic>
    </p:spTree>
    <p:extLst>
      <p:ext uri="{BB962C8B-B14F-4D97-AF65-F5344CB8AC3E}">
        <p14:creationId xmlns:p14="http://schemas.microsoft.com/office/powerpoint/2010/main" val="1667211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337457"/>
            <a:ext cx="10058400" cy="816429"/>
          </a:xfrm>
        </p:spPr>
        <p:txBody>
          <a:bodyPr/>
          <a:lstStyle/>
          <a:p>
            <a:r>
              <a:rPr lang="sk-SK" b="1" dirty="0">
                <a:solidFill>
                  <a:schemeClr val="bg1"/>
                </a:solidFill>
              </a:rPr>
              <a:t>PROCEDURA- 5 -1- WSPINANIE SIĘ PO DRABINIE</a:t>
            </a:r>
          </a:p>
        </p:txBody>
      </p:sp>
      <p:sp>
        <p:nvSpPr>
          <p:cNvPr id="3" name="Zástupný symbol textu 2"/>
          <p:cNvSpPr>
            <a:spLocks noGrp="1"/>
          </p:cNvSpPr>
          <p:nvPr>
            <p:ph type="body" idx="1"/>
          </p:nvPr>
        </p:nvSpPr>
        <p:spPr>
          <a:xfrm>
            <a:off x="335868" y="1153886"/>
            <a:ext cx="10406744" cy="5330371"/>
          </a:xfrm>
        </p:spPr>
        <p:txBody>
          <a:bodyPr>
            <a:normAutofit fontScale="77500" lnSpcReduction="20000"/>
          </a:bodyPr>
          <a:lstStyle/>
          <a:p>
            <a:pPr marL="457200" indent="-457200">
              <a:buFont typeface="Arial" panose="020B0604020202020204" pitchFamily="34" charset="0"/>
              <a:buChar char="•"/>
            </a:pPr>
            <a:r>
              <a:rPr lang="pl-PL" sz="2800" dirty="0">
                <a:solidFill>
                  <a:schemeClr val="tx1"/>
                </a:solidFill>
              </a:rPr>
              <a:t>Aby uzyskać iluzję wspinaczki, musisz chwycić szczeble wyimaginowanej drabiny</a:t>
            </a:r>
            <a:r>
              <a:rPr lang="sk-SK" sz="2800" dirty="0">
                <a:solidFill>
                  <a:schemeClr val="tx1"/>
                </a:solidFill>
              </a:rPr>
              <a:t>. </a:t>
            </a:r>
          </a:p>
          <a:p>
            <a:pPr marL="457200" indent="-457200">
              <a:buFont typeface="Arial" panose="020B0604020202020204" pitchFamily="34" charset="0"/>
              <a:buChar char="•"/>
            </a:pPr>
            <a:r>
              <a:rPr lang="pl-PL" sz="2800" dirty="0">
                <a:solidFill>
                  <a:schemeClr val="tx1"/>
                </a:solidFill>
              </a:rPr>
              <a:t>Umieść przednią część podeszwy stopy na podłodze, tak jakby był to jeden szczebel drabiny. Chwyć wyimaginowany szczebel drabiny (poruszaj obiema rękami w tym samym czasie!), podnosząc się na czubku stopy, a następnie używając drugiej stopy, aby uderzyć w podłogę, tak jakbyś był na wyższym szczeblu drabiny.</a:t>
            </a:r>
            <a:r>
              <a:rPr lang="sk-SK" sz="2800" dirty="0">
                <a:solidFill>
                  <a:schemeClr val="tx1"/>
                </a:solidFill>
              </a:rPr>
              <a:t>. </a:t>
            </a:r>
          </a:p>
          <a:p>
            <a:pPr marL="457200" indent="-457200">
              <a:buFont typeface="Arial" panose="020B0604020202020204" pitchFamily="34" charset="0"/>
              <a:buChar char="•"/>
            </a:pPr>
            <a:r>
              <a:rPr lang="pl-PL" sz="2800" dirty="0">
                <a:solidFill>
                  <a:schemeClr val="tx1"/>
                </a:solidFill>
              </a:rPr>
              <a:t>Zmieniaj dłonie i stopy podczas „wspinaczki”, tak jak podczas prawdziwej wspinaczki. Stale patrz w górę, jakbyś obserwował miejsce, do którego próbujesz się wspiąć. (Aby stworzyć iluzję wysokiej drabiny, od czasu do czasu przechylaj się na bok i udawaj, że patrzysz w dół). Ostrożnie i powoli przechylaj głowę, wpatruj się przez chwilę w podłogę i szybko wracaj wzrokiem do przodu lub do góry w udawanej panice. Doda to iluzji komizmu). Ćwicz i koncentruj się na prawidłowym poruszaniu stopami, tak jak podczas prawdziwej wspinaczki.</a:t>
            </a:r>
            <a:r>
              <a:rPr lang="sk-SK" sz="2800" dirty="0">
                <a:solidFill>
                  <a:schemeClr val="tx1"/>
                </a:solidFill>
              </a:rPr>
              <a:t>.</a:t>
            </a:r>
          </a:p>
        </p:txBody>
      </p:sp>
    </p:spTree>
    <p:extLst>
      <p:ext uri="{BB962C8B-B14F-4D97-AF65-F5344CB8AC3E}">
        <p14:creationId xmlns:p14="http://schemas.microsoft.com/office/powerpoint/2010/main" val="486367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PROCEDURA- 5 – 2 – POCHYLANIE SIĘ</a:t>
            </a:r>
          </a:p>
        </p:txBody>
      </p:sp>
      <p:sp>
        <p:nvSpPr>
          <p:cNvPr id="3" name="Zástupný symbol textu 2"/>
          <p:cNvSpPr>
            <a:spLocks noGrp="1"/>
          </p:cNvSpPr>
          <p:nvPr>
            <p:ph type="body" idx="1"/>
          </p:nvPr>
        </p:nvSpPr>
        <p:spPr>
          <a:xfrm>
            <a:off x="335868" y="1796143"/>
            <a:ext cx="9787845" cy="4492171"/>
          </a:xfrm>
        </p:spPr>
        <p:txBody>
          <a:bodyPr>
            <a:normAutofit/>
          </a:bodyPr>
          <a:lstStyle/>
          <a:p>
            <a:pPr marL="457200" indent="-457200">
              <a:buFont typeface="Arial" panose="020B0604020202020204" pitchFamily="34" charset="0"/>
              <a:buChar char="•"/>
            </a:pPr>
            <a:r>
              <a:rPr lang="pl-PL" sz="2800" dirty="0">
                <a:solidFill>
                  <a:schemeClr val="tx1"/>
                </a:solidFill>
              </a:rPr>
              <a:t>Wykonaj „opieranie się” na przedmiocie. Udawaj, że opierasz się o latarnię, ścianę lub szafkę.-Na początku może nie wydawać się to trudne, ale jest wręcz przeciwnie.</a:t>
            </a:r>
          </a:p>
          <a:p>
            <a:pPr marL="457200" indent="-457200">
              <a:buFont typeface="Arial" panose="020B0604020202020204" pitchFamily="34" charset="0"/>
              <a:buChar char="•"/>
            </a:pPr>
            <a:r>
              <a:rPr lang="pl-PL" sz="2800" dirty="0">
                <a:solidFill>
                  <a:schemeClr val="tx1"/>
                </a:solidFill>
              </a:rPr>
              <a:t>Technika ta wymaga dużej siły i koordynacji. Podstawowy projekt składa się z dwóch części. Zacznij ze stopami rozstawionymi na szerokość barków.</a:t>
            </a:r>
            <a:endParaRPr lang="sk-SK" sz="2800" dirty="0">
              <a:solidFill>
                <a:schemeClr val="tx1"/>
              </a:solidFill>
            </a:endParaRPr>
          </a:p>
        </p:txBody>
      </p:sp>
    </p:spTree>
    <p:extLst>
      <p:ext uri="{BB962C8B-B14F-4D97-AF65-F5344CB8AC3E}">
        <p14:creationId xmlns:p14="http://schemas.microsoft.com/office/powerpoint/2010/main" val="4138398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PROCEDURA- 6 – chodzenie przy silnym wietrze</a:t>
            </a:r>
          </a:p>
        </p:txBody>
      </p:sp>
      <p:sp>
        <p:nvSpPr>
          <p:cNvPr id="3" name="Zástupný symbol textu 2"/>
          <p:cNvSpPr>
            <a:spLocks noGrp="1"/>
          </p:cNvSpPr>
          <p:nvPr>
            <p:ph type="body" idx="1"/>
          </p:nvPr>
        </p:nvSpPr>
        <p:spPr>
          <a:xfrm>
            <a:off x="335868" y="1796143"/>
            <a:ext cx="9432601" cy="4492171"/>
          </a:xfrm>
        </p:spPr>
        <p:txBody>
          <a:bodyPr>
            <a:normAutofit/>
          </a:bodyPr>
          <a:lstStyle/>
          <a:p>
            <a:pPr marL="457200" indent="-457200">
              <a:buFont typeface="Arial" panose="020B0604020202020204" pitchFamily="34" charset="0"/>
              <a:buChar char="•"/>
            </a:pPr>
            <a:r>
              <a:rPr lang="pl-PL" sz="2800" dirty="0">
                <a:solidFill>
                  <a:schemeClr val="tx1"/>
                </a:solidFill>
              </a:rPr>
              <a:t>Udawaj bardzo wietrzną pogodę, która utrudnia ci utrzymanie się na nogach. Niech wiatr bawi się z tobą i rzuca tobą na boki.</a:t>
            </a:r>
          </a:p>
          <a:p>
            <a:pPr marL="457200" indent="-457200">
              <a:buFont typeface="Arial" panose="020B0604020202020204" pitchFamily="34" charset="0"/>
              <a:buChar char="•"/>
            </a:pPr>
            <a:r>
              <a:rPr lang="pl-PL" sz="2800" dirty="0">
                <a:solidFill>
                  <a:schemeClr val="tx1"/>
                </a:solidFill>
              </a:rPr>
              <a:t>Uczyń swoje nakrycie głowy bardziej interesującym, np. z zabawnym elementem przewróconego parasola, zdmuchując kapelusz itp.</a:t>
            </a:r>
            <a:endParaRPr lang="sk-SK" sz="2800" dirty="0">
              <a:solidFill>
                <a:schemeClr val="tx1"/>
              </a:solidFill>
            </a:endParaRPr>
          </a:p>
        </p:txBody>
      </p:sp>
      <p:pic>
        <p:nvPicPr>
          <p:cNvPr id="4" name="Obrázok 3"/>
          <p:cNvPicPr>
            <a:picLocks noChangeAspect="1"/>
          </p:cNvPicPr>
          <p:nvPr/>
        </p:nvPicPr>
        <p:blipFill>
          <a:blip r:embed="rId2"/>
          <a:stretch>
            <a:fillRect/>
          </a:stretch>
        </p:blipFill>
        <p:spPr>
          <a:xfrm>
            <a:off x="9768469" y="3335012"/>
            <a:ext cx="2154232" cy="3134312"/>
          </a:xfrm>
          <a:prstGeom prst="rect">
            <a:avLst/>
          </a:prstGeom>
        </p:spPr>
      </p:pic>
    </p:spTree>
    <p:extLst>
      <p:ext uri="{BB962C8B-B14F-4D97-AF65-F5344CB8AC3E}">
        <p14:creationId xmlns:p14="http://schemas.microsoft.com/office/powerpoint/2010/main" val="3696755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0590" y="569686"/>
            <a:ext cx="10058400" cy="816429"/>
          </a:xfrm>
        </p:spPr>
        <p:txBody>
          <a:bodyPr/>
          <a:lstStyle/>
          <a:p>
            <a:r>
              <a:rPr lang="sk-SK" b="1" dirty="0">
                <a:solidFill>
                  <a:schemeClr val="bg1"/>
                </a:solidFill>
              </a:rPr>
              <a:t>PROCEDURA- 7 – JEDZENIE W PANTOMIMIE</a:t>
            </a:r>
          </a:p>
        </p:txBody>
      </p:sp>
      <p:sp>
        <p:nvSpPr>
          <p:cNvPr id="3" name="Zástupný symbol textu 2"/>
          <p:cNvSpPr>
            <a:spLocks noGrp="1"/>
          </p:cNvSpPr>
          <p:nvPr>
            <p:ph type="body" idx="1"/>
          </p:nvPr>
        </p:nvSpPr>
        <p:spPr>
          <a:xfrm>
            <a:off x="335868" y="1796143"/>
            <a:ext cx="9787845" cy="4492171"/>
          </a:xfrm>
        </p:spPr>
        <p:txBody>
          <a:bodyPr>
            <a:normAutofit/>
          </a:bodyPr>
          <a:lstStyle/>
          <a:p>
            <a:pPr marL="457200" indent="-457200">
              <a:buFont typeface="Arial" panose="020B0604020202020204" pitchFamily="34" charset="0"/>
              <a:buChar char="•"/>
            </a:pPr>
            <a:r>
              <a:rPr lang="pl-PL" sz="2800" dirty="0">
                <a:solidFill>
                  <a:schemeClr val="tx1"/>
                </a:solidFill>
              </a:rPr>
              <a:t>Oglądanie mima udającego jedzenie może być bardzo zabawne.</a:t>
            </a:r>
          </a:p>
          <a:p>
            <a:pPr marL="457200" indent="-457200">
              <a:buFont typeface="Arial" panose="020B0604020202020204" pitchFamily="34" charset="0"/>
              <a:buChar char="•"/>
            </a:pPr>
            <a:r>
              <a:rPr lang="pl-PL" sz="2800" dirty="0">
                <a:solidFill>
                  <a:schemeClr val="tx1"/>
                </a:solidFill>
              </a:rPr>
              <a:t>Przykład 1: Udawaj, że jesz źle przygotowanego hamburgera lub hot doga i pozwól, by jego zawartość spadła na twoje ubranie. W wyniku pomyłki możesz wylać odrobinę ketchupu prosto do oka.</a:t>
            </a:r>
          </a:p>
          <a:p>
            <a:pPr marL="457200" indent="-457200">
              <a:buFont typeface="Arial" panose="020B0604020202020204" pitchFamily="34" charset="0"/>
              <a:buChar char="•"/>
            </a:pPr>
            <a:r>
              <a:rPr lang="pl-PL" sz="2800" dirty="0">
                <a:solidFill>
                  <a:schemeClr val="tx1"/>
                </a:solidFill>
              </a:rPr>
              <a:t>Przykład 2: Udawaj, że obierasz banana, a następnie zsuń go ze skórki.</a:t>
            </a:r>
            <a:endParaRPr lang="sk-SK" sz="2800" dirty="0">
              <a:solidFill>
                <a:schemeClr val="tx1"/>
              </a:solidFill>
            </a:endParaRPr>
          </a:p>
        </p:txBody>
      </p:sp>
      <p:pic>
        <p:nvPicPr>
          <p:cNvPr id="4" name="Obrázok 3"/>
          <p:cNvPicPr>
            <a:picLocks noChangeAspect="1"/>
          </p:cNvPicPr>
          <p:nvPr/>
        </p:nvPicPr>
        <p:blipFill>
          <a:blip r:embed="rId2"/>
          <a:stretch>
            <a:fillRect/>
          </a:stretch>
        </p:blipFill>
        <p:spPr>
          <a:xfrm>
            <a:off x="8650029" y="379613"/>
            <a:ext cx="3327130" cy="2497402"/>
          </a:xfrm>
          <a:prstGeom prst="rect">
            <a:avLst/>
          </a:prstGeom>
        </p:spPr>
      </p:pic>
    </p:spTree>
    <p:extLst>
      <p:ext uri="{BB962C8B-B14F-4D97-AF65-F5344CB8AC3E}">
        <p14:creationId xmlns:p14="http://schemas.microsoft.com/office/powerpoint/2010/main" val="2797452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sk-SK" b="1" dirty="0">
                <a:solidFill>
                  <a:schemeClr val="bg1"/>
                </a:solidFill>
              </a:rPr>
              <a:t>PROCEDURA- 8 – CHODZENIE W MIEJSCU</a:t>
            </a:r>
          </a:p>
        </p:txBody>
      </p:sp>
      <p:sp>
        <p:nvSpPr>
          <p:cNvPr id="3" name="Zástupný symbol textu 2"/>
          <p:cNvSpPr>
            <a:spLocks noGrp="1"/>
          </p:cNvSpPr>
          <p:nvPr>
            <p:ph type="body" idx="1"/>
          </p:nvPr>
        </p:nvSpPr>
        <p:spPr>
          <a:xfrm>
            <a:off x="335868" y="1796143"/>
            <a:ext cx="10592327" cy="4492171"/>
          </a:xfrm>
        </p:spPr>
        <p:txBody>
          <a:bodyPr>
            <a:normAutofit lnSpcReduction="10000"/>
          </a:bodyPr>
          <a:lstStyle/>
          <a:p>
            <a:pPr marL="457200" indent="-457200">
              <a:buFont typeface="Arial" panose="020B0604020202020204" pitchFamily="34" charset="0"/>
              <a:buChar char="•"/>
            </a:pPr>
            <a:r>
              <a:rPr lang="pl-PL" sz="2800" dirty="0">
                <a:solidFill>
                  <a:schemeClr val="tx1"/>
                </a:solidFill>
              </a:rPr>
              <a:t>Chodzenie w miejscu jest jednym z powszechnych elementów pantomimicznych.</a:t>
            </a:r>
          </a:p>
          <a:p>
            <a:pPr marL="457200" indent="-457200">
              <a:buFont typeface="Arial" panose="020B0604020202020204" pitchFamily="34" charset="0"/>
              <a:buChar char="•"/>
            </a:pPr>
            <a:r>
              <a:rPr lang="pl-PL" sz="2800" dirty="0">
                <a:solidFill>
                  <a:schemeClr val="tx1"/>
                </a:solidFill>
              </a:rPr>
              <a:t>Jest to wymagający fizycznie numer, który w rzeczywistości odwraca mechanizm prawdziwego chodzenia. Tylna stopa nie przenosi żadnego ciężaru podczas chodzenia pantomimicznego, ale prezentuje chód jak podczas normalnego chodzenia. Dlatego musi pozostać rozciągnięta podczas iluzji, aby wydawało się, że niesie jakiś ciężar. Konieczne jest również poruszanie górną częścią ciała.</a:t>
            </a:r>
            <a:endParaRPr lang="sk-SK" sz="2800" dirty="0">
              <a:solidFill>
                <a:schemeClr val="tx1"/>
              </a:solidFill>
            </a:endParaRPr>
          </a:p>
        </p:txBody>
      </p:sp>
      <p:pic>
        <p:nvPicPr>
          <p:cNvPr id="5" name="Obrázok 4"/>
          <p:cNvPicPr>
            <a:picLocks noChangeAspect="1"/>
          </p:cNvPicPr>
          <p:nvPr/>
        </p:nvPicPr>
        <p:blipFill>
          <a:blip r:embed="rId2"/>
          <a:stretch>
            <a:fillRect/>
          </a:stretch>
        </p:blipFill>
        <p:spPr>
          <a:xfrm>
            <a:off x="9723863" y="14222"/>
            <a:ext cx="2408663" cy="2584128"/>
          </a:xfrm>
          <a:prstGeom prst="rect">
            <a:avLst/>
          </a:prstGeom>
        </p:spPr>
      </p:pic>
    </p:spTree>
    <p:extLst>
      <p:ext uri="{BB962C8B-B14F-4D97-AF65-F5344CB8AC3E}">
        <p14:creationId xmlns:p14="http://schemas.microsoft.com/office/powerpoint/2010/main" val="3485585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5544" y="598715"/>
            <a:ext cx="5321526" cy="707571"/>
          </a:xfrm>
        </p:spPr>
        <p:txBody>
          <a:bodyPr>
            <a:normAutofit/>
          </a:bodyPr>
          <a:lstStyle/>
          <a:p>
            <a:r>
              <a:rPr lang="sk-SK" sz="3200" b="1" dirty="0">
                <a:solidFill>
                  <a:srgbClr val="002060"/>
                </a:solidFill>
              </a:rPr>
              <a:t>ZADANIE 1</a:t>
            </a:r>
          </a:p>
        </p:txBody>
      </p:sp>
      <p:pic>
        <p:nvPicPr>
          <p:cNvPr id="8" name="Zástupný symbol obrázka 7"/>
          <p:cNvPicPr>
            <a:picLocks noGrp="1" noChangeAspect="1"/>
          </p:cNvPicPr>
          <p:nvPr>
            <p:ph type="pic" idx="1"/>
          </p:nvPr>
        </p:nvPicPr>
        <p:blipFill>
          <a:blip r:embed="rId2">
            <a:extLst>
              <a:ext uri="{28A0092B-C50C-407E-A947-70E740481C1C}">
                <a14:useLocalDpi xmlns:a14="http://schemas.microsoft.com/office/drawing/2010/main" val="0"/>
              </a:ext>
            </a:extLst>
          </a:blip>
          <a:srcRect l="11023" r="11023"/>
          <a:stretch>
            <a:fillRect/>
          </a:stretch>
        </p:blipFill>
        <p:spPr>
          <a:xfrm>
            <a:off x="5720481" y="2743201"/>
            <a:ext cx="3220508" cy="3897085"/>
          </a:xfrm>
        </p:spPr>
      </p:pic>
      <p:sp>
        <p:nvSpPr>
          <p:cNvPr id="4" name="Zástupný symbol textu 3"/>
          <p:cNvSpPr>
            <a:spLocks noGrp="1"/>
          </p:cNvSpPr>
          <p:nvPr>
            <p:ph type="body" sz="half" idx="2"/>
          </p:nvPr>
        </p:nvSpPr>
        <p:spPr>
          <a:xfrm>
            <a:off x="391886" y="1534886"/>
            <a:ext cx="5181600" cy="4332513"/>
          </a:xfrm>
        </p:spPr>
        <p:txBody>
          <a:bodyPr>
            <a:normAutofit fontScale="92500" lnSpcReduction="10000"/>
          </a:bodyPr>
          <a:lstStyle/>
          <a:p>
            <a:pPr marL="342900" indent="-342900">
              <a:buFont typeface="Arial" panose="020B0604020202020204" pitchFamily="34" charset="0"/>
              <a:buChar char="•"/>
            </a:pPr>
            <a:r>
              <a:rPr lang="pl-PL" sz="2800" b="1" dirty="0" err="1">
                <a:ln w="3175" cmpd="sng">
                  <a:noFill/>
                </a:ln>
                <a:solidFill>
                  <a:prstClr val="white"/>
                </a:solidFill>
              </a:rPr>
              <a:t>Treningnaśladowania</a:t>
            </a:r>
            <a:r>
              <a:rPr lang="pl-PL" sz="2800" b="1" dirty="0">
                <a:ln w="3175" cmpd="sng">
                  <a:noFill/>
                </a:ln>
                <a:solidFill>
                  <a:prstClr val="white"/>
                </a:solidFill>
              </a:rPr>
              <a:t> różnych emocji zgodnie z emotikonami</a:t>
            </a:r>
          </a:p>
          <a:p>
            <a:pPr marL="342900" indent="-342900">
              <a:buFont typeface="Arial" panose="020B0604020202020204" pitchFamily="34" charset="0"/>
              <a:buChar char="•"/>
            </a:pPr>
            <a:r>
              <a:rPr lang="pl-PL" sz="2800" b="1" dirty="0">
                <a:ln w="3175" cmpd="sng">
                  <a:noFill/>
                </a:ln>
                <a:solidFill>
                  <a:prstClr val="white"/>
                </a:solidFill>
              </a:rPr>
              <a:t>Gra: Uczeń próbuje powtarzać mimikę, gesty lub grymasy zgodnie z tym, co pokazuje kolega z klasy przed nim.</a:t>
            </a:r>
          </a:p>
          <a:p>
            <a:pPr marL="342900" indent="-342900">
              <a:buFont typeface="Arial" panose="020B0604020202020204" pitchFamily="34" charset="0"/>
              <a:buChar char="•"/>
            </a:pPr>
            <a:r>
              <a:rPr lang="pl-PL" sz="2800" b="1" dirty="0">
                <a:ln w="3175" cmpd="sng">
                  <a:noFill/>
                </a:ln>
                <a:solidFill>
                  <a:prstClr val="white"/>
                </a:solidFill>
              </a:rPr>
              <a:t>W ten sposób wspólnie ćwiczą wyrażanie różnych uczuć</a:t>
            </a:r>
            <a:endParaRPr lang="sk-SK" sz="2400" dirty="0">
              <a:solidFill>
                <a:schemeClr val="tx1"/>
              </a:solidFill>
            </a:endParaRPr>
          </a:p>
        </p:txBody>
      </p:sp>
      <p:pic>
        <p:nvPicPr>
          <p:cNvPr id="3" name="Obrázok 2"/>
          <p:cNvPicPr>
            <a:picLocks noChangeAspect="1"/>
          </p:cNvPicPr>
          <p:nvPr/>
        </p:nvPicPr>
        <p:blipFill>
          <a:blip r:embed="rId3"/>
          <a:stretch>
            <a:fillRect/>
          </a:stretch>
        </p:blipFill>
        <p:spPr>
          <a:xfrm>
            <a:off x="8534400" y="283029"/>
            <a:ext cx="3602264" cy="3602264"/>
          </a:xfrm>
          <a:prstGeom prst="rect">
            <a:avLst/>
          </a:prstGeom>
        </p:spPr>
      </p:pic>
    </p:spTree>
    <p:extLst>
      <p:ext uri="{BB962C8B-B14F-4D97-AF65-F5344CB8AC3E}">
        <p14:creationId xmlns:p14="http://schemas.microsoft.com/office/powerpoint/2010/main" val="4092525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8322" y="729343"/>
            <a:ext cx="3335678" cy="664028"/>
          </a:xfrm>
        </p:spPr>
        <p:txBody>
          <a:bodyPr>
            <a:normAutofit/>
          </a:bodyPr>
          <a:lstStyle/>
          <a:p>
            <a:r>
              <a:rPr lang="sk-SK" sz="3200" b="1" dirty="0">
                <a:solidFill>
                  <a:srgbClr val="002060"/>
                </a:solidFill>
              </a:rPr>
              <a:t>ZADANIE 2</a:t>
            </a:r>
          </a:p>
        </p:txBody>
      </p:sp>
      <p:sp>
        <p:nvSpPr>
          <p:cNvPr id="4" name="Zástupný symbol textu 3"/>
          <p:cNvSpPr>
            <a:spLocks noGrp="1"/>
          </p:cNvSpPr>
          <p:nvPr>
            <p:ph type="body" sz="half" idx="2"/>
          </p:nvPr>
        </p:nvSpPr>
        <p:spPr>
          <a:xfrm>
            <a:off x="4093029" y="1393371"/>
            <a:ext cx="7053941" cy="4680857"/>
          </a:xfrm>
        </p:spPr>
        <p:txBody>
          <a:bodyPr>
            <a:normAutofit/>
          </a:bodyPr>
          <a:lstStyle/>
          <a:p>
            <a:pPr marL="457200" indent="-457200">
              <a:buFont typeface="Arial" panose="020B0604020202020204" pitchFamily="34" charset="0"/>
              <a:buChar char="•"/>
            </a:pPr>
            <a:r>
              <a:rPr lang="pl-PL" sz="2800" b="1" dirty="0">
                <a:solidFill>
                  <a:schemeClr val="tx1"/>
                </a:solidFill>
              </a:rPr>
              <a:t>Uczniowie wyjmują kartę ze słowem, które należy wyrazić w sposób inny niż podpis - pantomima.</a:t>
            </a:r>
          </a:p>
          <a:p>
            <a:pPr marL="457200" indent="-457200">
              <a:buFont typeface="Arial" panose="020B0604020202020204" pitchFamily="34" charset="0"/>
              <a:buChar char="•"/>
            </a:pPr>
            <a:r>
              <a:rPr lang="pl-PL" sz="2800" b="1" dirty="0">
                <a:solidFill>
                  <a:schemeClr val="tx1"/>
                </a:solidFill>
              </a:rPr>
              <a:t>W tym zadaniu będą używać mimiki twarzy, gestów, ruchu.-Karty mogą zawierać słowa z różnych dziedzin - zwierzęta, zawody, czynności, czasowniki, słowa tematyczne, opisy sytuacji...</a:t>
            </a:r>
            <a:endParaRPr lang="sk-SK" sz="2800" dirty="0">
              <a:solidFill>
                <a:schemeClr val="tx1"/>
              </a:solidFill>
            </a:endParaRPr>
          </a:p>
        </p:txBody>
      </p:sp>
      <p:pic>
        <p:nvPicPr>
          <p:cNvPr id="5" name="Zástupný symbol obrázka 4"/>
          <p:cNvPicPr>
            <a:picLocks noGrp="1" noChangeAspect="1"/>
          </p:cNvPicPr>
          <p:nvPr>
            <p:ph type="pic" idx="1"/>
          </p:nvPr>
        </p:nvPicPr>
        <p:blipFill>
          <a:blip r:embed="rId2">
            <a:extLst>
              <a:ext uri="{28A0092B-C50C-407E-A947-70E740481C1C}">
                <a14:useLocalDpi xmlns:a14="http://schemas.microsoft.com/office/drawing/2010/main" val="0"/>
              </a:ext>
            </a:extLst>
          </a:blip>
          <a:srcRect l="29801" r="29801"/>
          <a:stretch>
            <a:fillRect/>
          </a:stretch>
        </p:blipFill>
        <p:spPr>
          <a:xfrm>
            <a:off x="401183" y="1872343"/>
            <a:ext cx="3280974" cy="4572000"/>
          </a:xfrm>
        </p:spPr>
      </p:pic>
    </p:spTree>
    <p:extLst>
      <p:ext uri="{BB962C8B-B14F-4D97-AF65-F5344CB8AC3E}">
        <p14:creationId xmlns:p14="http://schemas.microsoft.com/office/powerpoint/2010/main" val="148333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59618"/>
            <a:ext cx="8534400" cy="1042611"/>
          </a:xfrm>
        </p:spPr>
        <p:txBody>
          <a:bodyPr/>
          <a:lstStyle/>
          <a:p>
            <a:r>
              <a:rPr lang="sk-SK" b="1" dirty="0">
                <a:solidFill>
                  <a:schemeClr val="bg1"/>
                </a:solidFill>
              </a:rPr>
              <a:t>Totalna komunikacja</a:t>
            </a:r>
          </a:p>
        </p:txBody>
      </p:sp>
      <p:sp>
        <p:nvSpPr>
          <p:cNvPr id="3" name="Zástupný symbol obsahu 2"/>
          <p:cNvSpPr>
            <a:spLocks noGrp="1"/>
          </p:cNvSpPr>
          <p:nvPr>
            <p:ph idx="1"/>
          </p:nvPr>
        </p:nvSpPr>
        <p:spPr>
          <a:xfrm>
            <a:off x="478971" y="1502229"/>
            <a:ext cx="10276115" cy="5029200"/>
          </a:xfrm>
        </p:spPr>
        <p:txBody>
          <a:bodyPr>
            <a:normAutofit lnSpcReduction="10000"/>
          </a:bodyPr>
          <a:lstStyle/>
          <a:p>
            <a:pPr>
              <a:buFont typeface="Arial" panose="020B0604020202020204" pitchFamily="34" charset="0"/>
              <a:buChar char="•"/>
            </a:pPr>
            <a:r>
              <a:rPr lang="pl-PL" sz="2400" dirty="0">
                <a:solidFill>
                  <a:schemeClr val="tx1"/>
                </a:solidFill>
              </a:rPr>
              <a:t>jest „złożonym systemem komunikacji, który łączy wszystkie możliwe formy komunikacji (akustyczne, wizualne, werbalne, niewerbalne, manualne itp.) w celu osiągnięcia komunikacji z osobami niesłyszącymi i między nimi”.</a:t>
            </a:r>
          </a:p>
          <a:p>
            <a:pPr>
              <a:buFont typeface="Arial" panose="020B0604020202020204" pitchFamily="34" charset="0"/>
              <a:buChar char="•"/>
            </a:pPr>
            <a:r>
              <a:rPr lang="pl-PL" sz="2400" dirty="0">
                <a:solidFill>
                  <a:schemeClr val="tx1"/>
                </a:solidFill>
              </a:rPr>
              <a:t>Głuche dziecko jest wprowadzane we wszystkie dostępne środki komunikacji, które obejmują mowę, język migowy, alfabet palcowy, gesty, mimikę twarzy, język ciała, czytanie z ruchu warg, czytanie i pisanie.</a:t>
            </a:r>
          </a:p>
          <a:p>
            <a:pPr>
              <a:buFont typeface="Arial" panose="020B0604020202020204" pitchFamily="34" charset="0"/>
              <a:buChar char="•"/>
            </a:pPr>
            <a:r>
              <a:rPr lang="pl-PL" sz="2400" dirty="0">
                <a:solidFill>
                  <a:schemeClr val="tx1"/>
                </a:solidFill>
              </a:rPr>
              <a:t>Język migowy ma swój własny system językowy. Mówi się nim tylko w ograniczonej przestrzeni migowej, która jest ograniczona przez wyciągnięte łokcie, czubek głowy i talię.</a:t>
            </a:r>
          </a:p>
          <a:p>
            <a:pPr>
              <a:buFont typeface="Arial" panose="020B0604020202020204" pitchFamily="34" charset="0"/>
              <a:buChar char="•"/>
            </a:pPr>
            <a:r>
              <a:rPr lang="pl-PL" sz="2400" dirty="0">
                <a:solidFill>
                  <a:schemeClr val="tx1"/>
                </a:solidFill>
              </a:rPr>
              <a:t>Pantomima jest grą z ciałem i jest zrozumiała dla każdego człowieka.</a:t>
            </a:r>
            <a:endParaRPr lang="sk-SK" sz="2400" dirty="0">
              <a:solidFill>
                <a:schemeClr val="tx1"/>
              </a:solidFill>
            </a:endParaRPr>
          </a:p>
        </p:txBody>
      </p:sp>
    </p:spTree>
    <p:extLst>
      <p:ext uri="{BB962C8B-B14F-4D97-AF65-F5344CB8AC3E}">
        <p14:creationId xmlns:p14="http://schemas.microsoft.com/office/powerpoint/2010/main" val="3451392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37463" y="490920"/>
            <a:ext cx="5321526" cy="751114"/>
          </a:xfrm>
        </p:spPr>
        <p:txBody>
          <a:bodyPr>
            <a:normAutofit/>
          </a:bodyPr>
          <a:lstStyle/>
          <a:p>
            <a:r>
              <a:rPr lang="sk-SK" sz="3200" b="1" dirty="0">
                <a:solidFill>
                  <a:srgbClr val="002060"/>
                </a:solidFill>
              </a:rPr>
              <a:t>ZADANIE 3</a:t>
            </a:r>
          </a:p>
        </p:txBody>
      </p:sp>
      <p:sp>
        <p:nvSpPr>
          <p:cNvPr id="4" name="Zástupný symbol textu 3"/>
          <p:cNvSpPr>
            <a:spLocks noGrp="1"/>
          </p:cNvSpPr>
          <p:nvPr>
            <p:ph type="body" sz="half" idx="2"/>
          </p:nvPr>
        </p:nvSpPr>
        <p:spPr>
          <a:xfrm>
            <a:off x="3657600" y="1872344"/>
            <a:ext cx="7587573" cy="3853542"/>
          </a:xfrm>
        </p:spPr>
        <p:txBody>
          <a:bodyPr>
            <a:normAutofit fontScale="85000" lnSpcReduction="10000"/>
          </a:bodyPr>
          <a:lstStyle/>
          <a:p>
            <a:pPr>
              <a:lnSpc>
                <a:spcPct val="110000"/>
              </a:lnSpc>
              <a:spcBef>
                <a:spcPts val="600"/>
              </a:spcBef>
            </a:pPr>
            <a:r>
              <a:rPr lang="pl-PL" sz="3300" b="1" dirty="0">
                <a:ln w="3175" cmpd="sng">
                  <a:noFill/>
                </a:ln>
                <a:solidFill>
                  <a:prstClr val="white"/>
                </a:solidFill>
              </a:rPr>
              <a:t>Uczeń wyraża sytuację za pomocą pantomimy</a:t>
            </a:r>
          </a:p>
          <a:p>
            <a:pPr>
              <a:lnSpc>
                <a:spcPct val="110000"/>
              </a:lnSpc>
              <a:spcBef>
                <a:spcPts val="600"/>
              </a:spcBef>
            </a:pPr>
            <a:r>
              <a:rPr lang="pl-PL" sz="3300" b="1" dirty="0">
                <a:ln w="3175" cmpd="sng">
                  <a:noFill/>
                </a:ln>
                <a:solidFill>
                  <a:prstClr val="white"/>
                </a:solidFill>
              </a:rPr>
              <a:t>Na przykład:</a:t>
            </a:r>
          </a:p>
          <a:p>
            <a:pPr>
              <a:lnSpc>
                <a:spcPct val="110000"/>
              </a:lnSpc>
              <a:spcBef>
                <a:spcPts val="600"/>
              </a:spcBef>
            </a:pPr>
            <a:r>
              <a:rPr lang="pl-PL" sz="3300" b="1" dirty="0">
                <a:ln w="3175" cmpd="sng">
                  <a:noFill/>
                </a:ln>
                <a:solidFill>
                  <a:prstClr val="white"/>
                </a:solidFill>
              </a:rPr>
              <a:t>-ruch na ruchomych schodach, w windzie</a:t>
            </a:r>
          </a:p>
          <a:p>
            <a:pPr>
              <a:lnSpc>
                <a:spcPct val="110000"/>
              </a:lnSpc>
              <a:spcBef>
                <a:spcPts val="600"/>
              </a:spcBef>
            </a:pPr>
            <a:r>
              <a:rPr lang="pl-PL" sz="3300" b="1" dirty="0">
                <a:ln w="3175" cmpd="sng">
                  <a:noFill/>
                </a:ln>
                <a:solidFill>
                  <a:prstClr val="white"/>
                </a:solidFill>
              </a:rPr>
              <a:t>-podnoszenie ciężkiej walizki</a:t>
            </a:r>
          </a:p>
          <a:p>
            <a:pPr>
              <a:lnSpc>
                <a:spcPct val="110000"/>
              </a:lnSpc>
              <a:spcBef>
                <a:spcPts val="600"/>
              </a:spcBef>
            </a:pPr>
            <a:r>
              <a:rPr lang="pl-PL" sz="3300" b="1" dirty="0">
                <a:ln w="3175" cmpd="sng">
                  <a:noFill/>
                </a:ln>
                <a:solidFill>
                  <a:prstClr val="white"/>
                </a:solidFill>
              </a:rPr>
              <a:t>-szukanie zagubionego przedmiotu</a:t>
            </a:r>
          </a:p>
          <a:p>
            <a:pPr>
              <a:lnSpc>
                <a:spcPct val="110000"/>
              </a:lnSpc>
              <a:spcBef>
                <a:spcPts val="600"/>
              </a:spcBef>
            </a:pPr>
            <a:r>
              <a:rPr lang="pl-PL" sz="3300" b="1" dirty="0">
                <a:ln w="3175" cmpd="sng">
                  <a:noFill/>
                </a:ln>
                <a:solidFill>
                  <a:prstClr val="white"/>
                </a:solidFill>
              </a:rPr>
              <a:t>-wzór: długi, wysoki...</a:t>
            </a:r>
            <a:endParaRPr lang="sk-SK" sz="2400" dirty="0">
              <a:solidFill>
                <a:schemeClr val="tx1"/>
              </a:solidFill>
            </a:endParaRPr>
          </a:p>
        </p:txBody>
      </p:sp>
      <p:pic>
        <p:nvPicPr>
          <p:cNvPr id="9" name="Zástupný symbol obrázka 8"/>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8095" t="16127" r="13909" b="3617"/>
          <a:stretch/>
        </p:blipFill>
        <p:spPr>
          <a:xfrm>
            <a:off x="272374" y="368744"/>
            <a:ext cx="1945532" cy="3007200"/>
          </a:xfrm>
        </p:spPr>
      </p:pic>
      <p:pic>
        <p:nvPicPr>
          <p:cNvPr id="12" name="Obrázok 11"/>
          <p:cNvPicPr>
            <a:picLocks noChangeAspect="1"/>
          </p:cNvPicPr>
          <p:nvPr/>
        </p:nvPicPr>
        <p:blipFill rotWithShape="1">
          <a:blip r:embed="rId3"/>
          <a:srcRect l="7916" r="24148"/>
          <a:stretch/>
        </p:blipFill>
        <p:spPr>
          <a:xfrm>
            <a:off x="987820" y="3618770"/>
            <a:ext cx="2460171" cy="2408129"/>
          </a:xfrm>
          <a:prstGeom prst="rect">
            <a:avLst/>
          </a:prstGeom>
        </p:spPr>
      </p:pic>
    </p:spTree>
    <p:extLst>
      <p:ext uri="{BB962C8B-B14F-4D97-AF65-F5344CB8AC3E}">
        <p14:creationId xmlns:p14="http://schemas.microsoft.com/office/powerpoint/2010/main" val="3097534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80537" y="851138"/>
            <a:ext cx="4860348" cy="772886"/>
          </a:xfrm>
        </p:spPr>
        <p:txBody>
          <a:bodyPr>
            <a:normAutofit/>
          </a:bodyPr>
          <a:lstStyle/>
          <a:p>
            <a:r>
              <a:rPr lang="pl-PL" sz="3200" b="1" dirty="0">
                <a:solidFill>
                  <a:schemeClr val="bg1"/>
                </a:solidFill>
              </a:rPr>
              <a:t>ZADANIE 4</a:t>
            </a:r>
            <a:endParaRPr lang="sk-SK" sz="3200" dirty="0">
              <a:solidFill>
                <a:schemeClr val="bg1"/>
              </a:solidFill>
            </a:endParaRPr>
          </a:p>
        </p:txBody>
      </p:sp>
      <p:pic>
        <p:nvPicPr>
          <p:cNvPr id="5" name="Zástupný symbol obsahu 4"/>
          <p:cNvPicPr>
            <a:picLocks noGrp="1" noChangeAspect="1"/>
          </p:cNvPicPr>
          <p:nvPr>
            <p:ph idx="1"/>
          </p:nvPr>
        </p:nvPicPr>
        <p:blipFill>
          <a:blip r:embed="rId2"/>
          <a:stretch>
            <a:fillRect/>
          </a:stretch>
        </p:blipFill>
        <p:spPr>
          <a:xfrm>
            <a:off x="355568" y="323102"/>
            <a:ext cx="1944793" cy="1828959"/>
          </a:xfrm>
          <a:prstGeom prst="rect">
            <a:avLst/>
          </a:prstGeom>
        </p:spPr>
      </p:pic>
      <p:sp>
        <p:nvSpPr>
          <p:cNvPr id="4" name="Zástupný symbol textu 3"/>
          <p:cNvSpPr>
            <a:spLocks noGrp="1"/>
          </p:cNvSpPr>
          <p:nvPr>
            <p:ph type="body" sz="half" idx="2"/>
          </p:nvPr>
        </p:nvSpPr>
        <p:spPr>
          <a:xfrm>
            <a:off x="3680537" y="2209799"/>
            <a:ext cx="7062076" cy="4082144"/>
          </a:xfrm>
        </p:spPr>
        <p:txBody>
          <a:bodyPr>
            <a:normAutofit lnSpcReduction="10000"/>
          </a:bodyPr>
          <a:lstStyle/>
          <a:p>
            <a:r>
              <a:rPr lang="pl-PL" sz="2800" b="1" dirty="0">
                <a:solidFill>
                  <a:schemeClr val="tx1"/>
                </a:solidFill>
              </a:rPr>
              <a:t>Uczniowie wykonają to zadanie w dwóch grupach.</a:t>
            </a:r>
          </a:p>
          <a:p>
            <a:r>
              <a:rPr lang="pl-PL" sz="2800" b="1" dirty="0">
                <a:solidFill>
                  <a:schemeClr val="tx1"/>
                </a:solidFill>
              </a:rPr>
              <a:t>Uczeń z grupy 1 wykonuje demonstrację, uczniowie z grupy 2 zgadują, a następnie odwrotnie, uczeń z grupy 2 wykonuje , a grupa 1 zgaduje.</a:t>
            </a:r>
          </a:p>
          <a:p>
            <a:r>
              <a:rPr lang="pl-PL" sz="2800" b="1" dirty="0">
                <a:solidFill>
                  <a:schemeClr val="tx1"/>
                </a:solidFill>
              </a:rPr>
              <a:t>Demonstracje np.: zawód, osoba, sport, zwierzę....</a:t>
            </a:r>
            <a:endParaRPr lang="sk-SK" sz="2800" b="1" dirty="0">
              <a:solidFill>
                <a:schemeClr val="tx1"/>
              </a:solidFill>
            </a:endParaRPr>
          </a:p>
        </p:txBody>
      </p:sp>
      <p:pic>
        <p:nvPicPr>
          <p:cNvPr id="6" name="Obrázok 5"/>
          <p:cNvPicPr>
            <a:picLocks noChangeAspect="1"/>
          </p:cNvPicPr>
          <p:nvPr/>
        </p:nvPicPr>
        <p:blipFill>
          <a:blip r:embed="rId3"/>
          <a:stretch>
            <a:fillRect/>
          </a:stretch>
        </p:blipFill>
        <p:spPr>
          <a:xfrm>
            <a:off x="1094084" y="2362397"/>
            <a:ext cx="1944793" cy="1828959"/>
          </a:xfrm>
          <a:prstGeom prst="rect">
            <a:avLst/>
          </a:prstGeom>
        </p:spPr>
      </p:pic>
      <p:pic>
        <p:nvPicPr>
          <p:cNvPr id="7" name="Obrázok 6"/>
          <p:cNvPicPr>
            <a:picLocks noChangeAspect="1"/>
          </p:cNvPicPr>
          <p:nvPr/>
        </p:nvPicPr>
        <p:blipFill>
          <a:blip r:embed="rId4"/>
          <a:stretch>
            <a:fillRect/>
          </a:stretch>
        </p:blipFill>
        <p:spPr>
          <a:xfrm>
            <a:off x="141501" y="4299207"/>
            <a:ext cx="2255716" cy="2255716"/>
          </a:xfrm>
          <a:prstGeom prst="rect">
            <a:avLst/>
          </a:prstGeom>
        </p:spPr>
      </p:pic>
    </p:spTree>
    <p:extLst>
      <p:ext uri="{BB962C8B-B14F-4D97-AF65-F5344CB8AC3E}">
        <p14:creationId xmlns:p14="http://schemas.microsoft.com/office/powerpoint/2010/main" val="994278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3027" y="220636"/>
            <a:ext cx="7188289" cy="664028"/>
          </a:xfrm>
        </p:spPr>
        <p:txBody>
          <a:bodyPr>
            <a:normAutofit fontScale="90000"/>
          </a:bodyPr>
          <a:lstStyle/>
          <a:p>
            <a:r>
              <a:rPr lang="sk-SK" sz="3200" b="1" dirty="0">
                <a:solidFill>
                  <a:srgbClr val="002060"/>
                </a:solidFill>
              </a:rPr>
              <a:t>ZADANIE 5 - pantomima sztafetowa</a:t>
            </a:r>
          </a:p>
        </p:txBody>
      </p:sp>
      <p:sp>
        <p:nvSpPr>
          <p:cNvPr id="4" name="Zástupný symbol textu 3"/>
          <p:cNvSpPr>
            <a:spLocks noGrp="1"/>
          </p:cNvSpPr>
          <p:nvPr>
            <p:ph type="body" sz="half" idx="2"/>
          </p:nvPr>
        </p:nvSpPr>
        <p:spPr>
          <a:xfrm>
            <a:off x="283028" y="884664"/>
            <a:ext cx="9173206" cy="5537907"/>
          </a:xfrm>
        </p:spPr>
        <p:txBody>
          <a:bodyPr>
            <a:noAutofit/>
          </a:bodyPr>
          <a:lstStyle/>
          <a:p>
            <a:r>
              <a:rPr lang="pl-PL" sz="2000" b="1" dirty="0">
                <a:ln w="3175" cmpd="sng">
                  <a:noFill/>
                </a:ln>
                <a:solidFill>
                  <a:prstClr val="white"/>
                </a:solidFill>
              </a:rPr>
              <a:t>Gra grupowa: uczniowie dzielą się na grupy i tworzą linię.</a:t>
            </a:r>
          </a:p>
          <a:p>
            <a:r>
              <a:rPr lang="pl-PL" sz="2000" b="1" dirty="0">
                <a:ln w="3175" cmpd="sng">
                  <a:noFill/>
                </a:ln>
                <a:solidFill>
                  <a:prstClr val="white"/>
                </a:solidFill>
              </a:rPr>
              <a:t>-Ostatni gracz w tłumie w każdej grupie otrzymuje zadanie do wykonania, np. zwierzę, zawód itp.</a:t>
            </a:r>
          </a:p>
          <a:p>
            <a:r>
              <a:rPr lang="pl-PL" sz="2000" b="1" dirty="0">
                <a:ln w="3175" cmpd="sng">
                  <a:noFill/>
                </a:ln>
                <a:solidFill>
                  <a:prstClr val="white"/>
                </a:solidFill>
              </a:rPr>
              <a:t>-Gracz dotyka ramienia kolegi/koleżanki z drużyny przed nim/nią, który/która odwraca się i próbuje odgadnąć z pantomimy, co to </a:t>
            </a:r>
            <a:br>
              <a:rPr lang="pl-PL" sz="2000" b="1" dirty="0">
                <a:ln w="3175" cmpd="sng">
                  <a:noFill/>
                </a:ln>
                <a:solidFill>
                  <a:prstClr val="white"/>
                </a:solidFill>
              </a:rPr>
            </a:br>
            <a:r>
              <a:rPr lang="pl-PL" sz="2000" b="1" dirty="0">
                <a:ln w="3175" cmpd="sng">
                  <a:noFill/>
                </a:ln>
                <a:solidFill>
                  <a:prstClr val="white"/>
                </a:solidFill>
              </a:rPr>
              <a:t>jest. Nikt się nie odzywa. Jeśli zgadujący jest pewny, sygnalizuje, że zgadł i tym samym przejmuje pałeczkę.</a:t>
            </a:r>
            <a:br>
              <a:rPr lang="pl-PL" sz="2000" b="1" dirty="0">
                <a:ln w="3175" cmpd="sng">
                  <a:noFill/>
                </a:ln>
                <a:solidFill>
                  <a:prstClr val="white"/>
                </a:solidFill>
              </a:rPr>
            </a:br>
            <a:r>
              <a:rPr lang="pl-PL" sz="2000" b="1" dirty="0">
                <a:ln w="3175" cmpd="sng">
                  <a:noFill/>
                </a:ln>
                <a:solidFill>
                  <a:prstClr val="white"/>
                </a:solidFill>
              </a:rPr>
              <a:t>-Zgadujący staje się wykonawcą, dotyka ramienia kolegi z drużyny przed nim, a sztafeta jest kontynuowana w ten sposób do pierwszego członka drużyny. Pierwszy gracz wypowiada na głos swoje przypuszczenie.</a:t>
            </a:r>
            <a:br>
              <a:rPr lang="pl-PL" sz="2000" b="1" dirty="0">
                <a:ln w="3175" cmpd="sng">
                  <a:noFill/>
                </a:ln>
                <a:solidFill>
                  <a:prstClr val="white"/>
                </a:solidFill>
              </a:rPr>
            </a:br>
            <a:r>
              <a:rPr lang="pl-PL" sz="2000" b="1" dirty="0">
                <a:ln w="3175" cmpd="sng">
                  <a:noFill/>
                </a:ln>
                <a:solidFill>
                  <a:prstClr val="white"/>
                </a:solidFill>
              </a:rPr>
              <a:t>-Drużyna, która jako pierwsza poprawnie nazwie wskazówkę, otrzymuje punkt. Jeśli nikt nie zgadnie, punkt zdobywa drużyna znajdująca się najbliżej zadania.</a:t>
            </a:r>
            <a:endParaRPr lang="sk-SK" sz="2000" dirty="0">
              <a:solidFill>
                <a:schemeClr val="tx1"/>
              </a:solidFill>
            </a:endParaRPr>
          </a:p>
        </p:txBody>
      </p:sp>
      <p:pic>
        <p:nvPicPr>
          <p:cNvPr id="6" name="Zástupný symbol obrázka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816" t="33810" r="7816"/>
          <a:stretch/>
        </p:blipFill>
        <p:spPr>
          <a:xfrm>
            <a:off x="8693311" y="32657"/>
            <a:ext cx="3280974" cy="2764971"/>
          </a:xfrm>
        </p:spPr>
      </p:pic>
      <p:pic>
        <p:nvPicPr>
          <p:cNvPr id="5" name="Obrázok 4"/>
          <p:cNvPicPr>
            <a:picLocks noChangeAspect="1"/>
          </p:cNvPicPr>
          <p:nvPr/>
        </p:nvPicPr>
        <p:blipFill rotWithShape="1">
          <a:blip r:embed="rId3"/>
          <a:srcRect l="16417" r="27957"/>
          <a:stretch/>
        </p:blipFill>
        <p:spPr>
          <a:xfrm>
            <a:off x="9702575" y="4438185"/>
            <a:ext cx="2025368" cy="2177160"/>
          </a:xfrm>
          <a:prstGeom prst="rect">
            <a:avLst/>
          </a:prstGeom>
        </p:spPr>
      </p:pic>
    </p:spTree>
    <p:extLst>
      <p:ext uri="{BB962C8B-B14F-4D97-AF65-F5344CB8AC3E}">
        <p14:creationId xmlns:p14="http://schemas.microsoft.com/office/powerpoint/2010/main" val="3138057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E877882-0874-4191-BB9F-48CDFFE39BF1}"/>
              </a:ext>
            </a:extLst>
          </p:cNvPr>
          <p:cNvSpPr>
            <a:spLocks noGrp="1"/>
          </p:cNvSpPr>
          <p:nvPr>
            <p:ph idx="1"/>
          </p:nvPr>
        </p:nvSpPr>
        <p:spPr>
          <a:xfrm>
            <a:off x="771297" y="272143"/>
            <a:ext cx="8534400" cy="850037"/>
          </a:xfrm>
        </p:spPr>
        <p:txBody>
          <a:bodyPr>
            <a:normAutofit/>
          </a:bodyPr>
          <a:lstStyle/>
          <a:p>
            <a:pPr marL="0" indent="0" algn="ctr">
              <a:buNone/>
            </a:pPr>
            <a:r>
              <a:rPr lang="pl-PL" sz="3600" b="1" dirty="0"/>
              <a:t>OCENA </a:t>
            </a:r>
          </a:p>
        </p:txBody>
      </p:sp>
      <p:graphicFrame>
        <p:nvGraphicFramePr>
          <p:cNvPr id="5" name="Tabela 4">
            <a:extLst>
              <a:ext uri="{FF2B5EF4-FFF2-40B4-BE49-F238E27FC236}">
                <a16:creationId xmlns:a16="http://schemas.microsoft.com/office/drawing/2014/main" id="{CC3C07CB-28A2-4547-A90A-093DBDCA8FD0}"/>
              </a:ext>
            </a:extLst>
          </p:cNvPr>
          <p:cNvGraphicFramePr>
            <a:graphicFrameLocks noGrp="1"/>
          </p:cNvGraphicFramePr>
          <p:nvPr>
            <p:extLst>
              <p:ext uri="{D42A27DB-BD31-4B8C-83A1-F6EECF244321}">
                <p14:modId xmlns:p14="http://schemas.microsoft.com/office/powerpoint/2010/main" val="3512837588"/>
              </p:ext>
            </p:extLst>
          </p:nvPr>
        </p:nvGraphicFramePr>
        <p:xfrm>
          <a:off x="333174" y="1759522"/>
          <a:ext cx="11619880" cy="4896014"/>
        </p:xfrm>
        <a:graphic>
          <a:graphicData uri="http://schemas.openxmlformats.org/drawingml/2006/table">
            <a:tbl>
              <a:tblPr firstRow="1" bandRow="1">
                <a:tableStyleId>{5C22544A-7EE6-4342-B048-85BDC9FD1C3A}</a:tableStyleId>
              </a:tblPr>
              <a:tblGrid>
                <a:gridCol w="1361155">
                  <a:extLst>
                    <a:ext uri="{9D8B030D-6E8A-4147-A177-3AD203B41FA5}">
                      <a16:colId xmlns:a16="http://schemas.microsoft.com/office/drawing/2014/main" val="2209836761"/>
                    </a:ext>
                  </a:extLst>
                </a:gridCol>
                <a:gridCol w="1815353">
                  <a:extLst>
                    <a:ext uri="{9D8B030D-6E8A-4147-A177-3AD203B41FA5}">
                      <a16:colId xmlns:a16="http://schemas.microsoft.com/office/drawing/2014/main" val="552271926"/>
                    </a:ext>
                  </a:extLst>
                </a:gridCol>
                <a:gridCol w="2138083">
                  <a:extLst>
                    <a:ext uri="{9D8B030D-6E8A-4147-A177-3AD203B41FA5}">
                      <a16:colId xmlns:a16="http://schemas.microsoft.com/office/drawing/2014/main" val="3867393604"/>
                    </a:ext>
                  </a:extLst>
                </a:gridCol>
                <a:gridCol w="2178423">
                  <a:extLst>
                    <a:ext uri="{9D8B030D-6E8A-4147-A177-3AD203B41FA5}">
                      <a16:colId xmlns:a16="http://schemas.microsoft.com/office/drawing/2014/main" val="2779443640"/>
                    </a:ext>
                  </a:extLst>
                </a:gridCol>
                <a:gridCol w="2111188">
                  <a:extLst>
                    <a:ext uri="{9D8B030D-6E8A-4147-A177-3AD203B41FA5}">
                      <a16:colId xmlns:a16="http://schemas.microsoft.com/office/drawing/2014/main" val="2367130653"/>
                    </a:ext>
                  </a:extLst>
                </a:gridCol>
                <a:gridCol w="2015678">
                  <a:extLst>
                    <a:ext uri="{9D8B030D-6E8A-4147-A177-3AD203B41FA5}">
                      <a16:colId xmlns:a16="http://schemas.microsoft.com/office/drawing/2014/main" val="983822204"/>
                    </a:ext>
                  </a:extLst>
                </a:gridCol>
              </a:tblGrid>
              <a:tr h="659294">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ocena</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celujący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Bardzo dobry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dobry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dostateczny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niedostateczny</a:t>
                      </a:r>
                    </a:p>
                  </a:txBody>
                  <a:tcPr/>
                </a:tc>
                <a:extLst>
                  <a:ext uri="{0D108BD9-81ED-4DB2-BD59-A6C34878D82A}">
                    <a16:rowId xmlns:a16="http://schemas.microsoft.com/office/drawing/2014/main" val="1984544701"/>
                  </a:ext>
                </a:extLst>
              </a:tr>
              <a:tr h="1940307">
                <a:tc>
                  <a:txBody>
                    <a:bodyPr/>
                    <a:lstStyle/>
                    <a:p>
                      <a:pPr marL="0" marR="0" lvl="0" indent="0" algn="l" rtl="0" hangingPunct="0">
                        <a:lnSpc>
                          <a:spcPct val="100000"/>
                        </a:lnSpc>
                        <a:spcBef>
                          <a:spcPts val="0"/>
                        </a:spcBef>
                        <a:spcAft>
                          <a:spcPts val="0"/>
                        </a:spcAft>
                        <a:buNone/>
                        <a:tabLst/>
                      </a:pPr>
                      <a:endParaRPr lang="sk-SK" sz="1600" b="1" i="0" u="none" strike="noStrike" kern="1200" noProof="0" dirty="0">
                        <a:latin typeface="+mn-lt"/>
                        <a:ea typeface="Lucida Sans Unicode" pitchFamily="2"/>
                        <a:cs typeface="Mangal" pitchFamily="2"/>
                      </a:endParaRPr>
                    </a:p>
                    <a:p>
                      <a:pPr marL="0" marR="0" lvl="0" indent="0" algn="l" rtl="0" hangingPunct="0">
                        <a:lnSpc>
                          <a:spcPct val="100000"/>
                        </a:lnSpc>
                        <a:spcBef>
                          <a:spcPts val="0"/>
                        </a:spcBef>
                        <a:spcAft>
                          <a:spcPts val="0"/>
                        </a:spcAft>
                        <a:buNone/>
                        <a:tabLst/>
                      </a:pPr>
                      <a:r>
                        <a:rPr lang="sk-SK" sz="1600" b="1" i="0" u="none" strike="noStrike" kern="1200" noProof="0" dirty="0">
                          <a:latin typeface="+mn-lt"/>
                          <a:ea typeface="Lucida Sans Unicode" pitchFamily="2"/>
                          <a:cs typeface="Mangal" pitchFamily="2"/>
                        </a:rPr>
                        <a:t>Cele poznawcze</a:t>
                      </a:r>
                    </a:p>
                  </a:txBody>
                  <a:tcPr/>
                </a:tc>
                <a:tc>
                  <a:txBody>
                    <a:bodyPr/>
                    <a:lstStyle/>
                    <a:p>
                      <a:pPr marL="0" marR="0" lvl="0" indent="0" algn="l" rtl="0" hangingPunct="0">
                        <a:lnSpc>
                          <a:spcPct val="100000"/>
                        </a:lnSpc>
                        <a:spcBef>
                          <a:spcPts val="0"/>
                        </a:spcBef>
                        <a:spcAft>
                          <a:spcPts val="0"/>
                        </a:spcAft>
                        <a:buNone/>
                        <a:tabLst/>
                      </a:pPr>
                      <a:r>
                        <a:rPr lang="pl-PL" sz="1600" b="0" i="0" u="none" strike="noStrike" kern="1200" noProof="0" dirty="0">
                          <a:latin typeface="+mn-lt"/>
                          <a:ea typeface="Lucida Sans Unicode" pitchFamily="2"/>
                          <a:cs typeface="Mangal" pitchFamily="2"/>
                        </a:rPr>
                        <a:t>Uczeń wykorzystuje elementy pantomimy i pantomimy jako środki </a:t>
                      </a:r>
                      <a:r>
                        <a:rPr lang="pl-PL" sz="1600" b="0" i="0" u="none" strike="noStrike" kern="1200" noProof="0" dirty="0" err="1">
                          <a:latin typeface="+mn-lt"/>
                          <a:ea typeface="Lucida Sans Unicode" pitchFamily="2"/>
                          <a:cs typeface="Mangal" pitchFamily="2"/>
                        </a:rPr>
                        <a:t>dramatyzacji.W</a:t>
                      </a:r>
                      <a:r>
                        <a:rPr lang="pl-PL" sz="1600" b="0" i="0" u="none" strike="noStrike" kern="1200" noProof="0" dirty="0">
                          <a:latin typeface="+mn-lt"/>
                          <a:ea typeface="Lucida Sans Unicode" pitchFamily="2"/>
                          <a:cs typeface="Mangal" pitchFamily="2"/>
                        </a:rPr>
                        <a:t> szerokim zakresie wykorzystuje wiedzę z innych przedmiotów (np. literatury, edukacji artystycznej) lub innych źródeł.</a:t>
                      </a:r>
                      <a:endParaRPr lang="sk-SK" sz="16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600" b="0" i="0" u="none" strike="noStrike" kern="1200" noProof="0" dirty="0">
                          <a:latin typeface="+mn-lt"/>
                          <a:ea typeface="Lucida Sans Unicode" pitchFamily="2"/>
                          <a:cs typeface="Mangal" pitchFamily="2"/>
                        </a:rPr>
                        <a:t>Stosując pantomimę i elementy pantomimy jako środki dramatyzacji, uczeń popełnia drobne błędy. Wykorzystuje tylko część wiedzy z innych przedmiotów (np. literatury, sztuki) i innych źródeł.</a:t>
                      </a:r>
                      <a:endParaRPr lang="sk-SK" sz="16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600" b="0" i="0" u="none" strike="noStrike" kern="1200" noProof="0" dirty="0">
                          <a:latin typeface="+mn-lt"/>
                          <a:ea typeface="Lucida Sans Unicode" pitchFamily="2"/>
                          <a:cs typeface="Mangal" pitchFamily="2"/>
                        </a:rPr>
                        <a:t>Uczeń potrafi tylko częściowo wykorzystać elementy pantomimy i pantomimy jako środki dramatyzacji. Częściowo wykorzystuje wiedzę z innych przedmiotów (np. literatura, edukacja artystyczna) i innych źródeł.</a:t>
                      </a:r>
                      <a:endParaRPr lang="sk-SK" sz="16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600" b="0" i="0" u="none" strike="noStrike" kern="1200" noProof="0" dirty="0">
                          <a:latin typeface="+mn-lt"/>
                          <a:ea typeface="Lucida Sans Unicode" pitchFamily="2"/>
                          <a:cs typeface="Mangal" pitchFamily="2"/>
                        </a:rPr>
                        <a:t>Uczeń potrafi wykorzystać elementy pantomimy i pantomimy jako środek dramatyzacji tylko z pomocą nauczyciela.  Wykorzystuje wiedzę z innych przedmiotów (np. literatura, edukacja artystyczna) jedynie powierzchownie.</a:t>
                      </a:r>
                      <a:endParaRPr lang="sk-SK" sz="16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600" b="0" i="0" u="none" strike="noStrike" kern="1200" noProof="0" dirty="0">
                          <a:latin typeface="+mn-lt"/>
                          <a:ea typeface="Lucida Sans Unicode" pitchFamily="2"/>
                          <a:cs typeface="Mangal" pitchFamily="2"/>
                        </a:rPr>
                        <a:t>Uczeń nie potrafi wykorzystać elementów pantomimy i pantomimy jako środków dramatyzacji.  Nie potrafi wykorzystać wiedzy z innych </a:t>
                      </a:r>
                      <a:r>
                        <a:rPr lang="pl-PL" sz="1600" b="0" i="0" u="none" strike="noStrike" kern="1200" noProof="0" dirty="0" err="1">
                          <a:latin typeface="+mn-lt"/>
                          <a:ea typeface="Lucida Sans Unicode" pitchFamily="2"/>
                          <a:cs typeface="Mangal" pitchFamily="2"/>
                        </a:rPr>
                        <a:t>przedmiotów.Nie</a:t>
                      </a:r>
                      <a:r>
                        <a:rPr lang="pl-PL" sz="1600" b="0" i="0" u="none" strike="noStrike" kern="1200" noProof="0" dirty="0">
                          <a:latin typeface="+mn-lt"/>
                          <a:ea typeface="Lucida Sans Unicode" pitchFamily="2"/>
                          <a:cs typeface="Mangal" pitchFamily="2"/>
                        </a:rPr>
                        <a:t> angażuje się w działania.</a:t>
                      </a:r>
                      <a:endParaRPr lang="sk-SK" sz="1600" b="0" i="0" u="none" strike="noStrike" kern="1200" noProof="0" dirty="0">
                        <a:latin typeface="+mn-lt"/>
                        <a:ea typeface="Lucida Sans Unicode" pitchFamily="2"/>
                        <a:cs typeface="Mangal" pitchFamily="2"/>
                      </a:endParaRPr>
                    </a:p>
                  </a:txBody>
                  <a:tcPr/>
                </a:tc>
                <a:extLst>
                  <a:ext uri="{0D108BD9-81ED-4DB2-BD59-A6C34878D82A}">
                    <a16:rowId xmlns:a16="http://schemas.microsoft.com/office/drawing/2014/main" val="3012255102"/>
                  </a:ext>
                </a:extLst>
              </a:tr>
            </a:tbl>
          </a:graphicData>
        </a:graphic>
      </p:graphicFrame>
      <p:pic>
        <p:nvPicPr>
          <p:cNvPr id="4" name="Obrázok 3"/>
          <p:cNvPicPr>
            <a:picLocks noChangeAspect="1"/>
          </p:cNvPicPr>
          <p:nvPr/>
        </p:nvPicPr>
        <p:blipFill>
          <a:blip r:embed="rId2"/>
          <a:stretch>
            <a:fillRect/>
          </a:stretch>
        </p:blipFill>
        <p:spPr>
          <a:xfrm>
            <a:off x="9557118" y="0"/>
            <a:ext cx="2395936" cy="1261981"/>
          </a:xfrm>
          <a:prstGeom prst="rect">
            <a:avLst/>
          </a:prstGeom>
        </p:spPr>
      </p:pic>
    </p:spTree>
    <p:extLst>
      <p:ext uri="{BB962C8B-B14F-4D97-AF65-F5344CB8AC3E}">
        <p14:creationId xmlns:p14="http://schemas.microsoft.com/office/powerpoint/2010/main" val="4118803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E877882-0874-4191-BB9F-48CDFFE39BF1}"/>
              </a:ext>
            </a:extLst>
          </p:cNvPr>
          <p:cNvSpPr>
            <a:spLocks noGrp="1"/>
          </p:cNvSpPr>
          <p:nvPr>
            <p:ph idx="1"/>
          </p:nvPr>
        </p:nvSpPr>
        <p:spPr>
          <a:xfrm>
            <a:off x="771297" y="272143"/>
            <a:ext cx="8534400" cy="850037"/>
          </a:xfrm>
        </p:spPr>
        <p:txBody>
          <a:bodyPr>
            <a:normAutofit/>
          </a:bodyPr>
          <a:lstStyle/>
          <a:p>
            <a:pPr marL="0" indent="0" algn="ctr">
              <a:buNone/>
            </a:pPr>
            <a:r>
              <a:rPr lang="pl-PL" sz="3600" b="1" dirty="0"/>
              <a:t>OCENA </a:t>
            </a:r>
          </a:p>
        </p:txBody>
      </p:sp>
      <p:graphicFrame>
        <p:nvGraphicFramePr>
          <p:cNvPr id="5" name="Tabela 4">
            <a:extLst>
              <a:ext uri="{FF2B5EF4-FFF2-40B4-BE49-F238E27FC236}">
                <a16:creationId xmlns:a16="http://schemas.microsoft.com/office/drawing/2014/main" id="{CC3C07CB-28A2-4547-A90A-093DBDCA8FD0}"/>
              </a:ext>
            </a:extLst>
          </p:cNvPr>
          <p:cNvGraphicFramePr>
            <a:graphicFrameLocks noGrp="1"/>
          </p:cNvGraphicFramePr>
          <p:nvPr>
            <p:extLst>
              <p:ext uri="{D42A27DB-BD31-4B8C-83A1-F6EECF244321}">
                <p14:modId xmlns:p14="http://schemas.microsoft.com/office/powerpoint/2010/main" val="1231879214"/>
              </p:ext>
            </p:extLst>
          </p:nvPr>
        </p:nvGraphicFramePr>
        <p:xfrm>
          <a:off x="286059" y="1689843"/>
          <a:ext cx="11619881" cy="5139854"/>
        </p:xfrm>
        <a:graphic>
          <a:graphicData uri="http://schemas.openxmlformats.org/drawingml/2006/table">
            <a:tbl>
              <a:tblPr firstRow="1" bandRow="1">
                <a:tableStyleId>{5C22544A-7EE6-4342-B048-85BDC9FD1C3A}</a:tableStyleId>
              </a:tblPr>
              <a:tblGrid>
                <a:gridCol w="1334261">
                  <a:extLst>
                    <a:ext uri="{9D8B030D-6E8A-4147-A177-3AD203B41FA5}">
                      <a16:colId xmlns:a16="http://schemas.microsoft.com/office/drawing/2014/main" val="2209836761"/>
                    </a:ext>
                  </a:extLst>
                </a:gridCol>
                <a:gridCol w="1936377">
                  <a:extLst>
                    <a:ext uri="{9D8B030D-6E8A-4147-A177-3AD203B41FA5}">
                      <a16:colId xmlns:a16="http://schemas.microsoft.com/office/drawing/2014/main" val="552271926"/>
                    </a:ext>
                  </a:extLst>
                </a:gridCol>
                <a:gridCol w="2003612">
                  <a:extLst>
                    <a:ext uri="{9D8B030D-6E8A-4147-A177-3AD203B41FA5}">
                      <a16:colId xmlns:a16="http://schemas.microsoft.com/office/drawing/2014/main" val="3867393604"/>
                    </a:ext>
                  </a:extLst>
                </a:gridCol>
                <a:gridCol w="2138082">
                  <a:extLst>
                    <a:ext uri="{9D8B030D-6E8A-4147-A177-3AD203B41FA5}">
                      <a16:colId xmlns:a16="http://schemas.microsoft.com/office/drawing/2014/main" val="2779443640"/>
                    </a:ext>
                  </a:extLst>
                </a:gridCol>
                <a:gridCol w="2070847">
                  <a:extLst>
                    <a:ext uri="{9D8B030D-6E8A-4147-A177-3AD203B41FA5}">
                      <a16:colId xmlns:a16="http://schemas.microsoft.com/office/drawing/2014/main" val="2367130653"/>
                    </a:ext>
                  </a:extLst>
                </a:gridCol>
                <a:gridCol w="2136702">
                  <a:extLst>
                    <a:ext uri="{9D8B030D-6E8A-4147-A177-3AD203B41FA5}">
                      <a16:colId xmlns:a16="http://schemas.microsoft.com/office/drawing/2014/main" val="983822204"/>
                    </a:ext>
                  </a:extLst>
                </a:gridCol>
              </a:tblGrid>
              <a:tr h="659294">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ocena</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celujący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Bardzo dobry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dobry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dostateczny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niedostateczny</a:t>
                      </a:r>
                    </a:p>
                  </a:txBody>
                  <a:tcPr/>
                </a:tc>
                <a:extLst>
                  <a:ext uri="{0D108BD9-81ED-4DB2-BD59-A6C34878D82A}">
                    <a16:rowId xmlns:a16="http://schemas.microsoft.com/office/drawing/2014/main" val="1984544701"/>
                  </a:ext>
                </a:extLst>
              </a:tr>
              <a:tr h="1810845">
                <a:tc>
                  <a:txBody>
                    <a:bodyPr/>
                    <a:lstStyle/>
                    <a:p>
                      <a:pPr marL="0" marR="0" lvl="0" indent="0" algn="l" rtl="0" hangingPunct="0">
                        <a:lnSpc>
                          <a:spcPct val="100000"/>
                        </a:lnSpc>
                        <a:spcBef>
                          <a:spcPts val="0"/>
                        </a:spcBef>
                        <a:spcAft>
                          <a:spcPts val="0"/>
                        </a:spcAft>
                        <a:buNone/>
                        <a:tabLst/>
                      </a:pPr>
                      <a:r>
                        <a:rPr lang="sk-SK" sz="1600" b="1" i="0" u="none" strike="noStrike" kern="1200" noProof="0" dirty="0">
                          <a:latin typeface="+mn-lt"/>
                          <a:ea typeface="Lucida Sans Unicode" pitchFamily="2"/>
                          <a:cs typeface="Mangal" pitchFamily="2"/>
                        </a:rPr>
                        <a:t>Cele psychomotoryczne</a:t>
                      </a:r>
                    </a:p>
                  </a:txBody>
                  <a:tcPr/>
                </a:tc>
                <a:tc>
                  <a:txBody>
                    <a:bodyPr/>
                    <a:lstStyle/>
                    <a:p>
                      <a:pPr marL="0" marR="0" lvl="0" indent="0" algn="l" rtl="0" hangingPunct="0">
                        <a:lnSpc>
                          <a:spcPct val="100000"/>
                        </a:lnSpc>
                        <a:spcBef>
                          <a:spcPts val="0"/>
                        </a:spcBef>
                        <a:spcAft>
                          <a:spcPts val="0"/>
                        </a:spcAft>
                        <a:buNone/>
                        <a:tabLst/>
                      </a:pPr>
                      <a:r>
                        <a:rPr lang="pl-PL" sz="1600" b="0" i="0" u="none" strike="noStrike" kern="1200" noProof="0" dirty="0">
                          <a:latin typeface="+mn-lt"/>
                          <a:ea typeface="Lucida Sans Unicode" pitchFamily="2"/>
                          <a:cs typeface="Mangal" pitchFamily="2"/>
                        </a:rPr>
                        <a:t>Uczeń potrafi komunikować się za pomocą środków artystycznych, spontanicznie wyrażać siebie, łączyć umiejętności werbalne, ruchowe i inne w celu wyrażenia własnych stanów wewnętrznych i emocji.</a:t>
                      </a:r>
                      <a:endParaRPr lang="sk-SK" sz="16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600" b="0" i="0" u="none" strike="noStrike" kern="1200" noProof="0" dirty="0">
                          <a:latin typeface="+mn-lt"/>
                          <a:ea typeface="Lucida Sans Unicode" pitchFamily="2"/>
                          <a:cs typeface="Mangal" pitchFamily="2"/>
                        </a:rPr>
                        <a:t>Uczeń jest w stanie komunikować się za pomocą środków artystycznych z mniejszą liczbą błędów, wyrażać się mniej spontanicznie, łączyć umiejętności werbalne, motoryczne i inne w celu wyrażania własnych stanów wewnętrznych i emocji.</a:t>
                      </a:r>
                      <a:endParaRPr lang="sk-SK" sz="16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600" b="0" i="0" u="none" strike="noStrike" kern="1200" noProof="0" dirty="0">
                          <a:latin typeface="+mn-lt"/>
                          <a:ea typeface="Lucida Sans Unicode" pitchFamily="2"/>
                          <a:cs typeface="Mangal" pitchFamily="2"/>
                        </a:rPr>
                        <a:t>Uczeń z większymi ograniczeniami potrafi komunikować się za pomocą środków artystycznych, nie wypowiada się spontanicznie, częściowo i z błędami. łączy zdolności werbalne, motoryczne i inne, nie potrafi ich połączyć w celu wyrażenia emocji.</a:t>
                      </a:r>
                      <a:endParaRPr lang="sk-SK" sz="16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600" b="0" i="0" u="none" strike="noStrike" kern="1200" noProof="0" dirty="0">
                          <a:latin typeface="+mn-lt"/>
                          <a:ea typeface="Lucida Sans Unicode" pitchFamily="2"/>
                          <a:cs typeface="Mangal" pitchFamily="2"/>
                        </a:rPr>
                        <a:t>Uczeń, nawet z pomocą nauczyciela, nie jest w stanie komunikować się za pomocą środków artystycznych, nie jest w </a:t>
                      </a:r>
                      <a:r>
                        <a:rPr lang="pl-PL" sz="1600" b="0" i="0" u="none" strike="noStrike" kern="1200" noProof="0" dirty="0" err="1">
                          <a:latin typeface="+mn-lt"/>
                          <a:ea typeface="Lucida Sans Unicode" pitchFamily="2"/>
                          <a:cs typeface="Mangal" pitchFamily="2"/>
                        </a:rPr>
                        <a:t>staniełączyć</a:t>
                      </a:r>
                      <a:r>
                        <a:rPr lang="pl-PL" sz="1600" b="0" i="0" u="none" strike="noStrike" kern="1200" noProof="0" dirty="0">
                          <a:latin typeface="+mn-lt"/>
                          <a:ea typeface="Lucida Sans Unicode" pitchFamily="2"/>
                          <a:cs typeface="Mangal" pitchFamily="2"/>
                        </a:rPr>
                        <a:t> umiejętności werbalnych, motorycznych i innych, nie potrafi ich łączyć w celu wyrażenia swoich emocji.</a:t>
                      </a:r>
                      <a:endParaRPr lang="sk-SK" sz="16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600" b="0" i="0" u="none" strike="noStrike" kern="1200" noProof="0" dirty="0">
                          <a:latin typeface="+mn-lt"/>
                          <a:ea typeface="Lucida Sans Unicode" pitchFamily="2"/>
                          <a:cs typeface="Mangal" pitchFamily="2"/>
                        </a:rPr>
                        <a:t>Uczeń nie jest w stanie komunikować się za pomocą środków artystycznych, nie wyraża siebie, nie uczestniczy w zajęciach lekcyjnych.</a:t>
                      </a:r>
                      <a:endParaRPr lang="sk-SK" sz="1600" b="0" i="0" u="none" strike="noStrike" kern="1200" noProof="0" dirty="0">
                        <a:latin typeface="+mn-lt"/>
                        <a:ea typeface="Lucida Sans Unicode" pitchFamily="2"/>
                        <a:cs typeface="Mangal" pitchFamily="2"/>
                      </a:endParaRPr>
                    </a:p>
                  </a:txBody>
                  <a:tcPr/>
                </a:tc>
                <a:extLst>
                  <a:ext uri="{0D108BD9-81ED-4DB2-BD59-A6C34878D82A}">
                    <a16:rowId xmlns:a16="http://schemas.microsoft.com/office/drawing/2014/main" val="592609923"/>
                  </a:ext>
                </a:extLst>
              </a:tr>
            </a:tbl>
          </a:graphicData>
        </a:graphic>
      </p:graphicFrame>
      <p:pic>
        <p:nvPicPr>
          <p:cNvPr id="4" name="Obrázok 3"/>
          <p:cNvPicPr>
            <a:picLocks noChangeAspect="1"/>
          </p:cNvPicPr>
          <p:nvPr/>
        </p:nvPicPr>
        <p:blipFill>
          <a:blip r:embed="rId2"/>
          <a:stretch>
            <a:fillRect/>
          </a:stretch>
        </p:blipFill>
        <p:spPr>
          <a:xfrm>
            <a:off x="9557118" y="0"/>
            <a:ext cx="2395936" cy="1261981"/>
          </a:xfrm>
          <a:prstGeom prst="rect">
            <a:avLst/>
          </a:prstGeom>
        </p:spPr>
      </p:pic>
    </p:spTree>
    <p:extLst>
      <p:ext uri="{BB962C8B-B14F-4D97-AF65-F5344CB8AC3E}">
        <p14:creationId xmlns:p14="http://schemas.microsoft.com/office/powerpoint/2010/main" val="1839579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E877882-0874-4191-BB9F-48CDFFE39BF1}"/>
              </a:ext>
            </a:extLst>
          </p:cNvPr>
          <p:cNvSpPr>
            <a:spLocks noGrp="1"/>
          </p:cNvSpPr>
          <p:nvPr>
            <p:ph idx="1"/>
          </p:nvPr>
        </p:nvSpPr>
        <p:spPr>
          <a:xfrm>
            <a:off x="771297" y="272143"/>
            <a:ext cx="8534400" cy="850037"/>
          </a:xfrm>
        </p:spPr>
        <p:txBody>
          <a:bodyPr>
            <a:normAutofit/>
          </a:bodyPr>
          <a:lstStyle/>
          <a:p>
            <a:pPr marL="0" indent="0" algn="ctr">
              <a:buNone/>
            </a:pPr>
            <a:r>
              <a:rPr lang="pl-PL" sz="3600" b="1" dirty="0"/>
              <a:t>OCENA</a:t>
            </a:r>
          </a:p>
        </p:txBody>
      </p:sp>
      <p:graphicFrame>
        <p:nvGraphicFramePr>
          <p:cNvPr id="5" name="Tabela 4">
            <a:extLst>
              <a:ext uri="{FF2B5EF4-FFF2-40B4-BE49-F238E27FC236}">
                <a16:creationId xmlns:a16="http://schemas.microsoft.com/office/drawing/2014/main" id="{CC3C07CB-28A2-4547-A90A-093DBDCA8FD0}"/>
              </a:ext>
            </a:extLst>
          </p:cNvPr>
          <p:cNvGraphicFramePr>
            <a:graphicFrameLocks noGrp="1"/>
          </p:cNvGraphicFramePr>
          <p:nvPr>
            <p:extLst>
              <p:ext uri="{D42A27DB-BD31-4B8C-83A1-F6EECF244321}">
                <p14:modId xmlns:p14="http://schemas.microsoft.com/office/powerpoint/2010/main" val="1966669842"/>
              </p:ext>
            </p:extLst>
          </p:nvPr>
        </p:nvGraphicFramePr>
        <p:xfrm>
          <a:off x="333173" y="1625052"/>
          <a:ext cx="11593784" cy="4896014"/>
        </p:xfrm>
        <a:graphic>
          <a:graphicData uri="http://schemas.openxmlformats.org/drawingml/2006/table">
            <a:tbl>
              <a:tblPr firstRow="1" bandRow="1">
                <a:tableStyleId>{5C22544A-7EE6-4342-B048-85BDC9FD1C3A}</a:tableStyleId>
              </a:tblPr>
              <a:tblGrid>
                <a:gridCol w="1441838">
                  <a:extLst>
                    <a:ext uri="{9D8B030D-6E8A-4147-A177-3AD203B41FA5}">
                      <a16:colId xmlns:a16="http://schemas.microsoft.com/office/drawing/2014/main" val="2209836761"/>
                    </a:ext>
                  </a:extLst>
                </a:gridCol>
                <a:gridCol w="1902809">
                  <a:extLst>
                    <a:ext uri="{9D8B030D-6E8A-4147-A177-3AD203B41FA5}">
                      <a16:colId xmlns:a16="http://schemas.microsoft.com/office/drawing/2014/main" val="552271926"/>
                    </a:ext>
                  </a:extLst>
                </a:gridCol>
                <a:gridCol w="2144755">
                  <a:extLst>
                    <a:ext uri="{9D8B030D-6E8A-4147-A177-3AD203B41FA5}">
                      <a16:colId xmlns:a16="http://schemas.microsoft.com/office/drawing/2014/main" val="3867393604"/>
                    </a:ext>
                  </a:extLst>
                </a:gridCol>
                <a:gridCol w="2144857">
                  <a:extLst>
                    <a:ext uri="{9D8B030D-6E8A-4147-A177-3AD203B41FA5}">
                      <a16:colId xmlns:a16="http://schemas.microsoft.com/office/drawing/2014/main" val="2779443640"/>
                    </a:ext>
                  </a:extLst>
                </a:gridCol>
                <a:gridCol w="2111188">
                  <a:extLst>
                    <a:ext uri="{9D8B030D-6E8A-4147-A177-3AD203B41FA5}">
                      <a16:colId xmlns:a16="http://schemas.microsoft.com/office/drawing/2014/main" val="2367130653"/>
                    </a:ext>
                  </a:extLst>
                </a:gridCol>
                <a:gridCol w="1848337">
                  <a:extLst>
                    <a:ext uri="{9D8B030D-6E8A-4147-A177-3AD203B41FA5}">
                      <a16:colId xmlns:a16="http://schemas.microsoft.com/office/drawing/2014/main" val="983822204"/>
                    </a:ext>
                  </a:extLst>
                </a:gridCol>
              </a:tblGrid>
              <a:tr h="659294">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ocena</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celujący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Bardzo dobry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dobry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dostateczny</a:t>
                      </a:r>
                    </a:p>
                  </a:txBody>
                  <a:tcPr/>
                </a:tc>
                <a:tc>
                  <a:txBody>
                    <a:bodyPr/>
                    <a:lstStyle/>
                    <a:p>
                      <a:pPr marL="0" marR="0" lvl="0" indent="0" algn="ctr" rtl="0" hangingPunct="0">
                        <a:lnSpc>
                          <a:spcPct val="100000"/>
                        </a:lnSpc>
                        <a:spcBef>
                          <a:spcPts val="0"/>
                        </a:spcBef>
                        <a:spcAft>
                          <a:spcPts val="0"/>
                        </a:spcAft>
                        <a:buNone/>
                        <a:tabLst/>
                      </a:pPr>
                      <a:r>
                        <a:rPr lang="sk-SK" sz="1600" b="0" i="0" u="none" strike="noStrike" kern="1200" noProof="0" dirty="0">
                          <a:latin typeface="+mn-lt"/>
                          <a:ea typeface="Lucida Sans Unicode" pitchFamily="2"/>
                          <a:cs typeface="Mangal" pitchFamily="2"/>
                        </a:rPr>
                        <a:t>niedostateczny</a:t>
                      </a:r>
                    </a:p>
                  </a:txBody>
                  <a:tcPr/>
                </a:tc>
                <a:extLst>
                  <a:ext uri="{0D108BD9-81ED-4DB2-BD59-A6C34878D82A}">
                    <a16:rowId xmlns:a16="http://schemas.microsoft.com/office/drawing/2014/main" val="1984544701"/>
                  </a:ext>
                </a:extLst>
              </a:tr>
              <a:tr h="1956145">
                <a:tc>
                  <a:txBody>
                    <a:bodyPr/>
                    <a:lstStyle/>
                    <a:p>
                      <a:r>
                        <a:rPr lang="pl-PL" sz="1600" b="1" dirty="0"/>
                        <a:t>Cele społeczno-afektywne</a:t>
                      </a:r>
                      <a:endParaRPr lang="pl-PL" sz="1600" dirty="0"/>
                    </a:p>
                  </a:txBody>
                  <a:tcPr/>
                </a:tc>
                <a:tc>
                  <a:txBody>
                    <a:bodyPr/>
                    <a:lstStyle/>
                    <a:p>
                      <a:pPr marL="0" marR="0" lvl="0" indent="0" algn="l" rtl="0" hangingPunct="0">
                        <a:lnSpc>
                          <a:spcPct val="100000"/>
                        </a:lnSpc>
                        <a:spcBef>
                          <a:spcPts val="0"/>
                        </a:spcBef>
                        <a:spcAft>
                          <a:spcPts val="0"/>
                        </a:spcAft>
                        <a:buNone/>
                        <a:tabLst/>
                      </a:pPr>
                      <a:r>
                        <a:rPr lang="pl-PL" sz="1600" b="0" i="0" u="none" strike="noStrike" kern="1200" noProof="0" dirty="0">
                          <a:latin typeface="+mn-lt"/>
                          <a:ea typeface="Lucida Sans Unicode" pitchFamily="2"/>
                          <a:cs typeface="Mangal" pitchFamily="2"/>
                        </a:rPr>
                        <a:t>Uczeń potrafi wyrażać swoje emocje poprzez działania </a:t>
                      </a:r>
                      <a:r>
                        <a:rPr lang="pl-PL" sz="1600" b="0" i="0" u="none" strike="noStrike" kern="1200" noProof="0" dirty="0" err="1">
                          <a:latin typeface="+mn-lt"/>
                          <a:ea typeface="Lucida Sans Unicode" pitchFamily="2"/>
                          <a:cs typeface="Mangal" pitchFamily="2"/>
                        </a:rPr>
                        <a:t>dramatyczne.Potrafi</a:t>
                      </a:r>
                      <a:r>
                        <a:rPr lang="pl-PL" sz="1600" b="0" i="0" u="none" strike="noStrike" kern="1200" noProof="0" dirty="0">
                          <a:latin typeface="+mn-lt"/>
                          <a:ea typeface="Lucida Sans Unicode" pitchFamily="2"/>
                          <a:cs typeface="Mangal" pitchFamily="2"/>
                        </a:rPr>
                        <a:t> współpracować, czuje się odpowiedzialny za postępy i wykonanie wspólnego zadania.</a:t>
                      </a:r>
                      <a:endParaRPr lang="sk-SK" sz="16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600" b="0" i="0" u="none" strike="noStrike" kern="1200" noProof="0" dirty="0">
                          <a:latin typeface="+mn-lt"/>
                          <a:ea typeface="Lucida Sans Unicode" pitchFamily="2"/>
                          <a:cs typeface="Mangal" pitchFamily="2"/>
                        </a:rPr>
                        <a:t>Uczeń potrafi wyrażać swoje emocje poprzez dramatyczne działania z niewielkimi </a:t>
                      </a:r>
                      <a:r>
                        <a:rPr lang="pl-PL" sz="1600" b="0" i="0" u="none" strike="noStrike" kern="1200" noProof="0" dirty="0" err="1">
                          <a:latin typeface="+mn-lt"/>
                          <a:ea typeface="Lucida Sans Unicode" pitchFamily="2"/>
                          <a:cs typeface="Mangal" pitchFamily="2"/>
                        </a:rPr>
                        <a:t>błędami.Z</a:t>
                      </a:r>
                      <a:r>
                        <a:rPr lang="pl-PL" sz="1600" b="0" i="0" u="none" strike="noStrike" kern="1200" noProof="0" dirty="0">
                          <a:latin typeface="+mn-lt"/>
                          <a:ea typeface="Lucida Sans Unicode" pitchFamily="2"/>
                          <a:cs typeface="Mangal" pitchFamily="2"/>
                        </a:rPr>
                        <a:t> niewielkimi ograniczeniami jest w stanie współpracować, czując się odpowiedzialnym za postępy i ukończenie wspólnego zadania.</a:t>
                      </a:r>
                      <a:endParaRPr lang="sk-SK" sz="16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600" b="0" i="0" u="none" strike="noStrike" kern="1200" noProof="0" dirty="0">
                          <a:latin typeface="+mn-lt"/>
                          <a:ea typeface="Lucida Sans Unicode" pitchFamily="2"/>
                          <a:cs typeface="Mangal" pitchFamily="2"/>
                        </a:rPr>
                        <a:t>Uczeń, pod kierunkiem nauczyciela, jest w stanie przynajmniej częściowo wyrazić swoje emocje poprzez dramatyczne </a:t>
                      </a:r>
                      <a:r>
                        <a:rPr lang="pl-PL" sz="1600" b="0" i="0" u="none" strike="noStrike" kern="1200" noProof="0" dirty="0" err="1">
                          <a:latin typeface="+mn-lt"/>
                          <a:ea typeface="Lucida Sans Unicode" pitchFamily="2"/>
                          <a:cs typeface="Mangal" pitchFamily="2"/>
                        </a:rPr>
                        <a:t>działania.Często</a:t>
                      </a:r>
                      <a:r>
                        <a:rPr lang="pl-PL" sz="1600" b="0" i="0" u="none" strike="noStrike" kern="1200" noProof="0" dirty="0">
                          <a:latin typeface="+mn-lt"/>
                          <a:ea typeface="Lucida Sans Unicode" pitchFamily="2"/>
                          <a:cs typeface="Mangal" pitchFamily="2"/>
                        </a:rPr>
                        <a:t> nie jest w stanie współpracować i czuć się odpowiedzialnym za postępy i ukończenie wspólnego zadania.</a:t>
                      </a:r>
                      <a:endParaRPr lang="sk-SK" sz="16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600" b="0" i="0" u="none" strike="noStrike" kern="1200" noProof="0" dirty="0">
                          <a:latin typeface="+mn-lt"/>
                          <a:ea typeface="Lucida Sans Unicode" pitchFamily="2"/>
                          <a:cs typeface="Mangal" pitchFamily="2"/>
                        </a:rPr>
                        <a:t>Uczeń jest w stanie wyrazić swoje emocje poprzez dramatyczne działania tylko z dużą pomocą </a:t>
                      </a:r>
                      <a:r>
                        <a:rPr lang="pl-PL" sz="1600" b="0" i="0" u="none" strike="noStrike" kern="1200" noProof="0" dirty="0" err="1">
                          <a:latin typeface="+mn-lt"/>
                          <a:ea typeface="Lucida Sans Unicode" pitchFamily="2"/>
                          <a:cs typeface="Mangal" pitchFamily="2"/>
                        </a:rPr>
                        <a:t>nauczyciela.Z</a:t>
                      </a:r>
                      <a:r>
                        <a:rPr lang="pl-PL" sz="1600" b="0" i="0" u="none" strike="noStrike" kern="1200" noProof="0" dirty="0">
                          <a:latin typeface="+mn-lt"/>
                          <a:ea typeface="Lucida Sans Unicode" pitchFamily="2"/>
                          <a:cs typeface="Mangal" pitchFamily="2"/>
                        </a:rPr>
                        <a:t> wielkim trudem współpracuje z grupą i nie czuje się odpowiedzialny za postępy i realizację wspólnego zadania.</a:t>
                      </a:r>
                      <a:endParaRPr lang="sk-SK" sz="1600" b="0" i="0" u="none" strike="noStrike" kern="1200" noProof="0" dirty="0">
                        <a:latin typeface="+mn-lt"/>
                        <a:ea typeface="Lucida Sans Unicode" pitchFamily="2"/>
                        <a:cs typeface="Mangal" pitchFamily="2"/>
                      </a:endParaRPr>
                    </a:p>
                  </a:txBody>
                  <a:tcPr/>
                </a:tc>
                <a:tc>
                  <a:txBody>
                    <a:bodyPr/>
                    <a:lstStyle/>
                    <a:p>
                      <a:pPr marL="0" marR="0" lvl="0" indent="0" algn="l" rtl="0" hangingPunct="0">
                        <a:lnSpc>
                          <a:spcPct val="100000"/>
                        </a:lnSpc>
                        <a:spcBef>
                          <a:spcPts val="0"/>
                        </a:spcBef>
                        <a:spcAft>
                          <a:spcPts val="0"/>
                        </a:spcAft>
                        <a:buNone/>
                        <a:tabLst/>
                      </a:pPr>
                      <a:r>
                        <a:rPr lang="pl-PL" sz="1600" b="0" i="0" u="none" strike="noStrike" kern="1200" noProof="0" dirty="0">
                          <a:latin typeface="+mn-lt"/>
                          <a:ea typeface="Lucida Sans Unicode" pitchFamily="2"/>
                          <a:cs typeface="Mangal" pitchFamily="2"/>
                        </a:rPr>
                        <a:t>Uczeń nie jest w stanie wyrazić swoich emocji poprzez dramatyczne </a:t>
                      </a:r>
                      <a:r>
                        <a:rPr lang="pl-PL" sz="1600" b="0" i="0" u="none" strike="noStrike" kern="1200" noProof="0" dirty="0" err="1">
                          <a:latin typeface="+mn-lt"/>
                          <a:ea typeface="Lucida Sans Unicode" pitchFamily="2"/>
                          <a:cs typeface="Mangal" pitchFamily="2"/>
                        </a:rPr>
                        <a:t>działania.Nie</a:t>
                      </a:r>
                      <a:r>
                        <a:rPr lang="pl-PL" sz="1600" b="0" i="0" u="none" strike="noStrike" kern="1200" noProof="0" dirty="0">
                          <a:latin typeface="+mn-lt"/>
                          <a:ea typeface="Lucida Sans Unicode" pitchFamily="2"/>
                          <a:cs typeface="Mangal" pitchFamily="2"/>
                        </a:rPr>
                        <a:t> potrafi współpracować z grupą, odmawia udziału we wspólnym zadaniu.</a:t>
                      </a:r>
                      <a:endParaRPr lang="sk-SK" sz="1600" b="0" i="0" u="none" strike="noStrike" kern="1200" noProof="0" dirty="0">
                        <a:latin typeface="+mn-lt"/>
                        <a:ea typeface="Lucida Sans Unicode" pitchFamily="2"/>
                        <a:cs typeface="Mangal" pitchFamily="2"/>
                      </a:endParaRPr>
                    </a:p>
                  </a:txBody>
                  <a:tcPr/>
                </a:tc>
                <a:extLst>
                  <a:ext uri="{0D108BD9-81ED-4DB2-BD59-A6C34878D82A}">
                    <a16:rowId xmlns:a16="http://schemas.microsoft.com/office/drawing/2014/main" val="592609923"/>
                  </a:ext>
                </a:extLst>
              </a:tr>
            </a:tbl>
          </a:graphicData>
        </a:graphic>
      </p:graphicFrame>
      <p:pic>
        <p:nvPicPr>
          <p:cNvPr id="4" name="Obrázok 3"/>
          <p:cNvPicPr>
            <a:picLocks noChangeAspect="1"/>
          </p:cNvPicPr>
          <p:nvPr/>
        </p:nvPicPr>
        <p:blipFill>
          <a:blip r:embed="rId2"/>
          <a:stretch>
            <a:fillRect/>
          </a:stretch>
        </p:blipFill>
        <p:spPr>
          <a:xfrm>
            <a:off x="9557118" y="0"/>
            <a:ext cx="2395936" cy="1261981"/>
          </a:xfrm>
          <a:prstGeom prst="rect">
            <a:avLst/>
          </a:prstGeom>
        </p:spPr>
      </p:pic>
    </p:spTree>
    <p:extLst>
      <p:ext uri="{BB962C8B-B14F-4D97-AF65-F5344CB8AC3E}">
        <p14:creationId xmlns:p14="http://schemas.microsoft.com/office/powerpoint/2010/main" val="101433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5" name="Rectangle 1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8" name="Straight Connector 137"/>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ytuł 1">
            <a:extLst>
              <a:ext uri="{FF2B5EF4-FFF2-40B4-BE49-F238E27FC236}">
                <a16:creationId xmlns:a16="http://schemas.microsoft.com/office/drawing/2014/main" id="{0E38C1B8-1464-4E8F-B741-F6E1A1627935}"/>
              </a:ext>
            </a:extLst>
          </p:cNvPr>
          <p:cNvSpPr>
            <a:spLocks noGrp="1"/>
          </p:cNvSpPr>
          <p:nvPr>
            <p:ph type="title"/>
          </p:nvPr>
        </p:nvSpPr>
        <p:spPr>
          <a:xfrm>
            <a:off x="739302" y="1716241"/>
            <a:ext cx="10730647" cy="4645648"/>
          </a:xfrm>
        </p:spPr>
        <p:txBody>
          <a:bodyPr>
            <a:noAutofit/>
          </a:bodyPr>
          <a:lstStyle/>
          <a:p>
            <a:pPr lvl="0">
              <a:lnSpc>
                <a:spcPct val="90000"/>
              </a:lnSpc>
            </a:pPr>
            <a:br>
              <a:rPr lang="pl-PL" sz="2800" b="1" dirty="0"/>
            </a:br>
            <a:r>
              <a:rPr lang="pl-PL" sz="2800" b="1" cap="none" dirty="0"/>
              <a:t>Jaki był cel tego projektu?</a:t>
            </a:r>
            <a:br>
              <a:rPr lang="pl-PL" sz="2800" b="1" cap="none" dirty="0"/>
            </a:br>
            <a:r>
              <a:rPr lang="pl-PL" sz="2800" b="1" cap="none" dirty="0"/>
              <a:t>Dowiedzieliśmy się, jakie rodzaje komunikacji głuchych znamy i jak możemy ich używać. Zwiększyliśmy zainteresowanie pantomimą i grą aktorską, zachęcając do rozwoju różnych form komunikacji i rozwijając komunikację całościową.</a:t>
            </a:r>
            <a:br>
              <a:rPr lang="pl-PL" sz="2800" b="1" cap="none" dirty="0"/>
            </a:br>
            <a:r>
              <a:rPr lang="pl-PL" sz="2800" b="1" cap="none" dirty="0"/>
              <a:t>Możemy podzielić uczniów na grupy według różnych kryteriów, na przykład umiejętności, zainteresowań, zdolności poznawczych, aby „równomiernie” rozdzielić władzę w każdej grupie.</a:t>
            </a:r>
            <a:endParaRPr lang="pl-PL" sz="2800" b="1" dirty="0"/>
          </a:p>
        </p:txBody>
      </p:sp>
      <p:sp>
        <p:nvSpPr>
          <p:cNvPr id="3" name="Symbol zastępczy zawartości 2">
            <a:extLst>
              <a:ext uri="{FF2B5EF4-FFF2-40B4-BE49-F238E27FC236}">
                <a16:creationId xmlns:a16="http://schemas.microsoft.com/office/drawing/2014/main" id="{A148E320-7A26-423C-B5D6-184BE83B884E}"/>
              </a:ext>
            </a:extLst>
          </p:cNvPr>
          <p:cNvSpPr>
            <a:spLocks noGrp="1"/>
          </p:cNvSpPr>
          <p:nvPr>
            <p:ph idx="1"/>
          </p:nvPr>
        </p:nvSpPr>
        <p:spPr>
          <a:xfrm>
            <a:off x="1716241" y="735012"/>
            <a:ext cx="6626072" cy="803429"/>
          </a:xfrm>
        </p:spPr>
        <p:txBody>
          <a:bodyPr>
            <a:normAutofit/>
          </a:bodyPr>
          <a:lstStyle/>
          <a:p>
            <a:pPr marL="0" indent="0" algn="ctr">
              <a:buNone/>
            </a:pPr>
            <a:r>
              <a:rPr lang="pl-PL" sz="3200" b="1" dirty="0"/>
              <a:t>WNIOSKI</a:t>
            </a:r>
            <a:endParaRPr lang="pl-PL" sz="3200" dirty="0"/>
          </a:p>
        </p:txBody>
      </p:sp>
      <p:pic>
        <p:nvPicPr>
          <p:cNvPr id="4" name="Obrázok 3"/>
          <p:cNvPicPr>
            <a:picLocks noChangeAspect="1"/>
          </p:cNvPicPr>
          <p:nvPr/>
        </p:nvPicPr>
        <p:blipFill>
          <a:blip r:embed="rId2"/>
          <a:stretch>
            <a:fillRect/>
          </a:stretch>
        </p:blipFill>
        <p:spPr>
          <a:xfrm>
            <a:off x="0" y="0"/>
            <a:ext cx="1716241" cy="1716241"/>
          </a:xfrm>
          <a:prstGeom prst="rect">
            <a:avLst/>
          </a:prstGeom>
        </p:spPr>
      </p:pic>
    </p:spTree>
    <p:extLst>
      <p:ext uri="{BB962C8B-B14F-4D97-AF65-F5344CB8AC3E}">
        <p14:creationId xmlns:p14="http://schemas.microsoft.com/office/powerpoint/2010/main" val="3380428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8" name="Straight Connector 37"/>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ytuł 1">
            <a:extLst>
              <a:ext uri="{FF2B5EF4-FFF2-40B4-BE49-F238E27FC236}">
                <a16:creationId xmlns:a16="http://schemas.microsoft.com/office/drawing/2014/main" id="{DF426AD6-812C-410A-A143-73C11976BA70}"/>
              </a:ext>
            </a:extLst>
          </p:cNvPr>
          <p:cNvSpPr>
            <a:spLocks noGrp="1"/>
          </p:cNvSpPr>
          <p:nvPr>
            <p:ph type="title"/>
          </p:nvPr>
        </p:nvSpPr>
        <p:spPr>
          <a:xfrm>
            <a:off x="719846" y="2039407"/>
            <a:ext cx="10552991" cy="4132792"/>
          </a:xfrm>
        </p:spPr>
        <p:txBody>
          <a:bodyPr>
            <a:noAutofit/>
          </a:bodyPr>
          <a:lstStyle/>
          <a:p>
            <a:pPr lvl="0">
              <a:lnSpc>
                <a:spcPct val="90000"/>
              </a:lnSpc>
              <a:spcBef>
                <a:spcPts val="600"/>
              </a:spcBef>
            </a:pPr>
            <a:r>
              <a:rPr lang="pl-PL" sz="2800" b="1" cap="none" dirty="0"/>
              <a:t>Możesz spróbować swoich sił w prezentowaniu zebranych informacji kolegom z klasy.</a:t>
            </a:r>
            <a:br>
              <a:rPr lang="pl-PL" sz="2800" b="1" cap="none" dirty="0"/>
            </a:br>
            <a:r>
              <a:rPr lang="pl-PL" sz="2800" b="1" cap="none" dirty="0"/>
              <a:t>Możesz czuć się w pełni odpowiedzialny za zdobywaną wiedzę.</a:t>
            </a:r>
            <a:br>
              <a:rPr lang="pl-PL" sz="2800" b="1" cap="none" dirty="0"/>
            </a:br>
            <a:r>
              <a:rPr lang="pl-PL" sz="2800" b="1" cap="none" dirty="0"/>
              <a:t>Twoja praca może służyć Tobie i innym w Twojej szkole i poza nią. Dlatego staraj się rozpowszechniać produkty zarówno w szkole, jak i poza nią, aby uczniowie mogli zobaczyć praktyczne zastosowania swojego projektu.</a:t>
            </a:r>
            <a:endParaRPr lang="pl-PL" sz="2800" dirty="0"/>
          </a:p>
        </p:txBody>
      </p:sp>
      <p:sp>
        <p:nvSpPr>
          <p:cNvPr id="3" name="Symbol zastępczy zawartości 2">
            <a:extLst>
              <a:ext uri="{FF2B5EF4-FFF2-40B4-BE49-F238E27FC236}">
                <a16:creationId xmlns:a16="http://schemas.microsoft.com/office/drawing/2014/main" id="{720BB1B6-4412-4D94-BF71-D03494C2A9AB}"/>
              </a:ext>
            </a:extLst>
          </p:cNvPr>
          <p:cNvSpPr>
            <a:spLocks noGrp="1"/>
          </p:cNvSpPr>
          <p:nvPr>
            <p:ph idx="1"/>
          </p:nvPr>
        </p:nvSpPr>
        <p:spPr>
          <a:xfrm>
            <a:off x="1809344" y="558148"/>
            <a:ext cx="6626072" cy="696100"/>
          </a:xfrm>
        </p:spPr>
        <p:txBody>
          <a:bodyPr>
            <a:normAutofit/>
          </a:bodyPr>
          <a:lstStyle/>
          <a:p>
            <a:pPr marL="0" indent="0" algn="ctr">
              <a:buNone/>
            </a:pPr>
            <a:r>
              <a:rPr lang="pl-PL" sz="3200" b="1" dirty="0"/>
              <a:t>WNIOSKI</a:t>
            </a:r>
            <a:endParaRPr lang="pl-PL" sz="3200" dirty="0"/>
          </a:p>
        </p:txBody>
      </p:sp>
      <p:pic>
        <p:nvPicPr>
          <p:cNvPr id="4" name="Obrázok 3"/>
          <p:cNvPicPr>
            <a:picLocks noChangeAspect="1"/>
          </p:cNvPicPr>
          <p:nvPr/>
        </p:nvPicPr>
        <p:blipFill>
          <a:blip r:embed="rId2"/>
          <a:stretch>
            <a:fillRect/>
          </a:stretch>
        </p:blipFill>
        <p:spPr>
          <a:xfrm>
            <a:off x="-1" y="0"/>
            <a:ext cx="1809345" cy="1812396"/>
          </a:xfrm>
          <a:prstGeom prst="rect">
            <a:avLst/>
          </a:prstGeom>
        </p:spPr>
      </p:pic>
    </p:spTree>
    <p:extLst>
      <p:ext uri="{BB962C8B-B14F-4D97-AF65-F5344CB8AC3E}">
        <p14:creationId xmlns:p14="http://schemas.microsoft.com/office/powerpoint/2010/main" val="2921430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ytuł 1">
            <a:extLst>
              <a:ext uri="{FF2B5EF4-FFF2-40B4-BE49-F238E27FC236}">
                <a16:creationId xmlns:a16="http://schemas.microsoft.com/office/drawing/2014/main" id="{1FCBD570-2C99-4E59-8209-1524CE7C584A}"/>
              </a:ext>
            </a:extLst>
          </p:cNvPr>
          <p:cNvSpPr>
            <a:spLocks noGrp="1"/>
          </p:cNvSpPr>
          <p:nvPr>
            <p:ph type="title"/>
          </p:nvPr>
        </p:nvSpPr>
        <p:spPr>
          <a:xfrm>
            <a:off x="186431" y="1700493"/>
            <a:ext cx="10102687" cy="4673674"/>
          </a:xfrm>
        </p:spPr>
        <p:txBody>
          <a:bodyPr>
            <a:normAutofit/>
          </a:bodyPr>
          <a:lstStyle/>
          <a:p>
            <a:pPr lvl="0">
              <a:lnSpc>
                <a:spcPct val="90000"/>
              </a:lnSpc>
              <a:spcBef>
                <a:spcPts val="300"/>
              </a:spcBef>
            </a:pPr>
            <a:r>
              <a:rPr lang="pl-PL" sz="2000" b="1" dirty="0">
                <a:hlinkClick r:id="rId2"/>
              </a:rPr>
              <a:t>https://depositphotos.com/cz/photos/pantomima.html</a:t>
            </a:r>
            <a:br>
              <a:rPr lang="pl-PL" sz="2000" b="1" dirty="0"/>
            </a:br>
            <a:br>
              <a:rPr lang="pl-PL" sz="2000" b="1" dirty="0"/>
            </a:br>
            <a:r>
              <a:rPr lang="pl-PL" sz="2000" b="1" dirty="0">
                <a:hlinkClick r:id="rId3"/>
              </a:rPr>
              <a:t>https://zabav-deti.cz/clanek/stafetova-pantomima-459</a:t>
            </a:r>
            <a:br>
              <a:rPr lang="pl-PL" sz="2000" b="1" dirty="0"/>
            </a:br>
            <a:br>
              <a:rPr lang="pl-PL" sz="2000" b="1" dirty="0"/>
            </a:br>
            <a:r>
              <a:rPr lang="pl-PL" sz="2000" b="1" dirty="0">
                <a:solidFill>
                  <a:schemeClr val="bg1"/>
                </a:solidFill>
              </a:rPr>
              <a:t>https://sk.pinterest.com/pin/376191375134553875/</a:t>
            </a:r>
            <a:br>
              <a:rPr lang="pl-PL" sz="2000" b="1" dirty="0">
                <a:solidFill>
                  <a:schemeClr val="bg1"/>
                </a:solidFill>
              </a:rPr>
            </a:br>
            <a:br>
              <a:rPr lang="pl-PL" sz="2000" b="1" dirty="0">
                <a:solidFill>
                  <a:schemeClr val="bg1"/>
                </a:solidFill>
              </a:rPr>
            </a:br>
            <a:r>
              <a:rPr lang="pl-PL" sz="2000" b="1" dirty="0">
                <a:solidFill>
                  <a:schemeClr val="bg1"/>
                </a:solidFill>
              </a:rPr>
              <a:t>https://nivam.sk/vysledky-pilotneho-vyskumu-studentov-strednych-odbornych-skol/</a:t>
            </a:r>
            <a:br>
              <a:rPr lang="pl-PL" sz="2000" b="1" dirty="0"/>
            </a:br>
            <a:br>
              <a:rPr lang="pl-PL" sz="2000" b="1" dirty="0"/>
            </a:br>
            <a:r>
              <a:rPr lang="sk-SK" sz="2000" b="1" u="sng" dirty="0">
                <a:hlinkClick r:id="rId4"/>
              </a:rPr>
              <a:t>https://www.wikihow.cz/Jak-na-pantomimu</a:t>
            </a:r>
            <a:r>
              <a:rPr lang="sk-SK" sz="2000" b="1" dirty="0"/>
              <a:t> </a:t>
            </a:r>
            <a:br>
              <a:rPr lang="sk-SK" sz="2000" dirty="0"/>
            </a:br>
            <a:endParaRPr lang="pl-PL" sz="2000" b="1" dirty="0"/>
          </a:p>
        </p:txBody>
      </p:sp>
      <p:sp>
        <p:nvSpPr>
          <p:cNvPr id="3" name="Symbol zastępczy zawartości 2">
            <a:extLst>
              <a:ext uri="{FF2B5EF4-FFF2-40B4-BE49-F238E27FC236}">
                <a16:creationId xmlns:a16="http://schemas.microsoft.com/office/drawing/2014/main" id="{1530565D-36B0-4E91-BAA1-F4FBDDA41738}"/>
              </a:ext>
            </a:extLst>
          </p:cNvPr>
          <p:cNvSpPr>
            <a:spLocks noGrp="1"/>
          </p:cNvSpPr>
          <p:nvPr>
            <p:ph idx="1"/>
          </p:nvPr>
        </p:nvSpPr>
        <p:spPr>
          <a:xfrm>
            <a:off x="684211" y="685801"/>
            <a:ext cx="7493137" cy="1014692"/>
          </a:xfrm>
        </p:spPr>
        <p:txBody>
          <a:bodyPr>
            <a:normAutofit/>
          </a:bodyPr>
          <a:lstStyle/>
          <a:p>
            <a:pPr marL="0" indent="0" algn="ctr">
              <a:buNone/>
            </a:pPr>
            <a:r>
              <a:rPr lang="pl-PL" sz="3200" b="1" dirty="0"/>
              <a:t>ŹRÓDŁA</a:t>
            </a:r>
          </a:p>
        </p:txBody>
      </p:sp>
    </p:spTree>
    <p:extLst>
      <p:ext uri="{BB962C8B-B14F-4D97-AF65-F5344CB8AC3E}">
        <p14:creationId xmlns:p14="http://schemas.microsoft.com/office/powerpoint/2010/main" val="79712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2955" y="655561"/>
            <a:ext cx="5866247" cy="890211"/>
          </a:xfrm>
        </p:spPr>
        <p:txBody>
          <a:bodyPr>
            <a:normAutofit/>
          </a:bodyPr>
          <a:lstStyle/>
          <a:p>
            <a:r>
              <a:rPr lang="sk-SK" sz="3200" b="1" dirty="0">
                <a:solidFill>
                  <a:schemeClr val="bg1"/>
                </a:solidFill>
              </a:rPr>
              <a:t>Aktorstwo - PANTOMÍMA</a:t>
            </a:r>
          </a:p>
        </p:txBody>
      </p:sp>
      <p:sp>
        <p:nvSpPr>
          <p:cNvPr id="3" name="Zástupný symbol obsahu 2"/>
          <p:cNvSpPr>
            <a:spLocks noGrp="1"/>
          </p:cNvSpPr>
          <p:nvPr>
            <p:ph idx="1"/>
          </p:nvPr>
        </p:nvSpPr>
        <p:spPr>
          <a:xfrm>
            <a:off x="422954" y="2112012"/>
            <a:ext cx="9836167" cy="4333393"/>
          </a:xfrm>
        </p:spPr>
        <p:txBody>
          <a:bodyPr>
            <a:normAutofit/>
          </a:bodyPr>
          <a:lstStyle/>
          <a:p>
            <a:pPr>
              <a:buFont typeface="Arial" panose="020B0604020202020204" pitchFamily="34" charset="0"/>
              <a:buChar char="•"/>
            </a:pPr>
            <a:r>
              <a:rPr lang="pl-PL" sz="2400" dirty="0">
                <a:solidFill>
                  <a:schemeClr val="tx1"/>
                </a:solidFill>
              </a:rPr>
              <a:t>Aktorstwo jest dyscypliną artystyczną opartą na tworzeniu rzeczy lub zjawisk przez inne jednostki. Kreatywny artysta zaangażowany w aktorstwo wykorzystuje środki ekspresji aktorskiej - ekspresję dźwiękową, mimikę, gestykulację, postawy, ruch.</a:t>
            </a:r>
            <a:endParaRPr lang="sk-SK" sz="2400" dirty="0">
              <a:solidFill>
                <a:schemeClr val="tx1"/>
              </a:solidFill>
            </a:endParaRPr>
          </a:p>
          <a:p>
            <a:pPr>
              <a:buFont typeface="Arial" panose="020B0604020202020204" pitchFamily="34" charset="0"/>
              <a:buChar char="•"/>
            </a:pPr>
            <a:r>
              <a:rPr lang="pl-PL" sz="2400" dirty="0">
                <a:solidFill>
                  <a:schemeClr val="tx1"/>
                </a:solidFill>
              </a:rPr>
              <a:t>Najsłynniejszym aktorem kina niemego był Charlie Chaplin</a:t>
            </a:r>
            <a:br>
              <a:rPr lang="pl-PL" sz="2400" dirty="0">
                <a:solidFill>
                  <a:schemeClr val="tx1"/>
                </a:solidFill>
              </a:rPr>
            </a:br>
            <a:r>
              <a:rPr lang="sk-SK" sz="2400" b="1" dirty="0">
                <a:solidFill>
                  <a:schemeClr val="tx1"/>
                </a:solidFill>
              </a:rPr>
              <a:t>„</a:t>
            </a:r>
            <a:r>
              <a:rPr lang="pl-PL" sz="2400" b="1" dirty="0">
                <a:solidFill>
                  <a:schemeClr val="tx1"/>
                </a:solidFill>
              </a:rPr>
              <a:t>Mim musi mieć ciało gimnastyka, umysł aktora i serce poety</a:t>
            </a:r>
            <a:r>
              <a:rPr lang="sk-SK" sz="2400" b="1" dirty="0">
                <a:solidFill>
                  <a:schemeClr val="tx1"/>
                </a:solidFill>
              </a:rPr>
              <a:t>.“</a:t>
            </a:r>
          </a:p>
          <a:p>
            <a:pPr marL="0" indent="0">
              <a:buNone/>
            </a:pPr>
            <a:r>
              <a:rPr lang="sk-SK" sz="2400" b="1" dirty="0">
                <a:solidFill>
                  <a:schemeClr val="tx1"/>
                </a:solidFill>
              </a:rPr>
              <a:t>       </a:t>
            </a:r>
            <a:r>
              <a:rPr lang="pl-PL" sz="2400" b="1" dirty="0">
                <a:solidFill>
                  <a:schemeClr val="tx1"/>
                </a:solidFill>
              </a:rPr>
              <a:t>Etienne </a:t>
            </a:r>
            <a:r>
              <a:rPr lang="pl-PL" sz="2400" b="1" dirty="0" err="1">
                <a:solidFill>
                  <a:schemeClr val="tx1"/>
                </a:solidFill>
              </a:rPr>
              <a:t>Decroux</a:t>
            </a:r>
            <a:r>
              <a:rPr lang="pl-PL" sz="2400" b="1" dirty="0">
                <a:solidFill>
                  <a:schemeClr val="tx1"/>
                </a:solidFill>
              </a:rPr>
              <a:t> - „ojciec współczesnej pantomimy</a:t>
            </a:r>
            <a:endParaRPr lang="sk-SK" sz="2400" b="1" dirty="0">
              <a:solidFill>
                <a:schemeClr val="tx1"/>
              </a:solidFill>
            </a:endParaRPr>
          </a:p>
        </p:txBody>
      </p:sp>
      <p:pic>
        <p:nvPicPr>
          <p:cNvPr id="8" name="Obrázok 7"/>
          <p:cNvPicPr>
            <a:picLocks noChangeAspect="1"/>
          </p:cNvPicPr>
          <p:nvPr/>
        </p:nvPicPr>
        <p:blipFill>
          <a:blip r:embed="rId2"/>
          <a:stretch>
            <a:fillRect/>
          </a:stretch>
        </p:blipFill>
        <p:spPr>
          <a:xfrm>
            <a:off x="9269504" y="236084"/>
            <a:ext cx="2726553" cy="4097279"/>
          </a:xfrm>
          <a:prstGeom prst="rect">
            <a:avLst/>
          </a:prstGeom>
        </p:spPr>
      </p:pic>
      <p:pic>
        <p:nvPicPr>
          <p:cNvPr id="4" name="Obrázok 3"/>
          <p:cNvPicPr>
            <a:picLocks noChangeAspect="1"/>
          </p:cNvPicPr>
          <p:nvPr/>
        </p:nvPicPr>
        <p:blipFill>
          <a:blip r:embed="rId3"/>
          <a:stretch>
            <a:fillRect/>
          </a:stretch>
        </p:blipFill>
        <p:spPr>
          <a:xfrm>
            <a:off x="6289202" y="173316"/>
            <a:ext cx="2749534" cy="1938696"/>
          </a:xfrm>
          <a:prstGeom prst="rect">
            <a:avLst/>
          </a:prstGeom>
        </p:spPr>
      </p:pic>
    </p:spTree>
    <p:extLst>
      <p:ext uri="{BB962C8B-B14F-4D97-AF65-F5344CB8AC3E}">
        <p14:creationId xmlns:p14="http://schemas.microsoft.com/office/powerpoint/2010/main" val="325924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3" y="435429"/>
            <a:ext cx="10058400" cy="1088571"/>
          </a:xfrm>
        </p:spPr>
        <p:txBody>
          <a:bodyPr/>
          <a:lstStyle/>
          <a:p>
            <a:r>
              <a:rPr lang="sk-SK" b="1" dirty="0">
                <a:solidFill>
                  <a:schemeClr val="bg1"/>
                </a:solidFill>
              </a:rPr>
              <a:t>CO TO JEST PANTOMIMA</a:t>
            </a:r>
          </a:p>
        </p:txBody>
      </p:sp>
      <p:sp>
        <p:nvSpPr>
          <p:cNvPr id="3" name="Zástupný symbol textu 2"/>
          <p:cNvSpPr>
            <a:spLocks noGrp="1"/>
          </p:cNvSpPr>
          <p:nvPr>
            <p:ph type="body" idx="1"/>
          </p:nvPr>
        </p:nvSpPr>
        <p:spPr>
          <a:xfrm>
            <a:off x="684211" y="1524000"/>
            <a:ext cx="9352417" cy="4702629"/>
          </a:xfrm>
        </p:spPr>
        <p:txBody>
          <a:bodyPr>
            <a:noAutofit/>
          </a:bodyPr>
          <a:lstStyle/>
          <a:p>
            <a:pPr marL="457200" indent="-457200">
              <a:buFont typeface="Arial" panose="020B0604020202020204" pitchFamily="34" charset="0"/>
              <a:buChar char="•"/>
            </a:pPr>
            <a:r>
              <a:rPr lang="pl-PL" sz="2800" dirty="0">
                <a:solidFill>
                  <a:schemeClr val="tx1"/>
                </a:solidFill>
              </a:rPr>
              <a:t>Pantomima to jedna z najstarszych form teatru, w której aktorzy odgrywają serię historii, używając jedynie swoich ciał bez mówienia.</a:t>
            </a:r>
          </a:p>
          <a:p>
            <a:pPr marL="457200" indent="-457200">
              <a:buFont typeface="Arial" panose="020B0604020202020204" pitchFamily="34" charset="0"/>
              <a:buChar char="•"/>
            </a:pPr>
            <a:r>
              <a:rPr lang="pl-PL" sz="2800" dirty="0">
                <a:solidFill>
                  <a:schemeClr val="tx1"/>
                </a:solidFill>
              </a:rPr>
              <a:t>Pantomima jest często wyśmiewana, ale w rzeczywistości jest to bardzo zabawne i interesujące zajęcie dla wielu aktorów i publiczności.</a:t>
            </a:r>
          </a:p>
          <a:p>
            <a:pPr marL="457200" indent="-457200">
              <a:buFont typeface="Arial" panose="020B0604020202020204" pitchFamily="34" charset="0"/>
              <a:buChar char="•"/>
            </a:pPr>
            <a:r>
              <a:rPr lang="pl-PL" sz="2800" dirty="0">
                <a:solidFill>
                  <a:schemeClr val="tx1"/>
                </a:solidFill>
              </a:rPr>
              <a:t>Wszystko, czego potrzebujesz, aby opanować technikę pantomimy, to siła woli i odrobina instrukcji.</a:t>
            </a:r>
            <a:endParaRPr lang="sk-SK" sz="2800" dirty="0">
              <a:solidFill>
                <a:schemeClr val="tx1"/>
              </a:solidFill>
            </a:endParaRPr>
          </a:p>
        </p:txBody>
      </p:sp>
    </p:spTree>
    <p:extLst>
      <p:ext uri="{BB962C8B-B14F-4D97-AF65-F5344CB8AC3E}">
        <p14:creationId xmlns:p14="http://schemas.microsoft.com/office/powerpoint/2010/main" val="417746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323079"/>
            <a:ext cx="10058400" cy="816429"/>
          </a:xfrm>
        </p:spPr>
        <p:txBody>
          <a:bodyPr/>
          <a:lstStyle/>
          <a:p>
            <a:r>
              <a:rPr lang="pl-PL" b="1" dirty="0">
                <a:solidFill>
                  <a:schemeClr val="bg1"/>
                </a:solidFill>
              </a:rPr>
              <a:t>PROCEDURA - 1 - Makijaż i odzież</a:t>
            </a:r>
            <a:endParaRPr lang="sk-SK" b="1" dirty="0">
              <a:solidFill>
                <a:schemeClr val="bg1"/>
              </a:solidFill>
            </a:endParaRPr>
          </a:p>
        </p:txBody>
      </p:sp>
      <p:sp>
        <p:nvSpPr>
          <p:cNvPr id="3" name="Zástupný symbol textu 2"/>
          <p:cNvSpPr>
            <a:spLocks noGrp="1"/>
          </p:cNvSpPr>
          <p:nvPr>
            <p:ph type="body" idx="1"/>
          </p:nvPr>
        </p:nvSpPr>
        <p:spPr>
          <a:xfrm>
            <a:off x="413657" y="1208172"/>
            <a:ext cx="9622971" cy="5323257"/>
          </a:xfrm>
        </p:spPr>
        <p:txBody>
          <a:bodyPr>
            <a:noAutofit/>
          </a:bodyPr>
          <a:lstStyle/>
          <a:p>
            <a:pPr marL="342900" indent="-342900">
              <a:buFont typeface="Arial" panose="020B0604020202020204" pitchFamily="34" charset="0"/>
              <a:buChar char="•"/>
            </a:pPr>
            <a:r>
              <a:rPr lang="pl-PL" sz="2600" dirty="0">
                <a:solidFill>
                  <a:schemeClr val="tx1"/>
                </a:solidFill>
              </a:rPr>
              <a:t>Nałożyć odpowiedni makijaż: biały makijaż twarzy, odważny czarny </a:t>
            </a:r>
            <a:r>
              <a:rPr lang="pl-PL" sz="2600" dirty="0" err="1">
                <a:solidFill>
                  <a:schemeClr val="tx1"/>
                </a:solidFill>
              </a:rPr>
              <a:t>eyeliner</a:t>
            </a:r>
            <a:r>
              <a:rPr lang="pl-PL" sz="2600" dirty="0">
                <a:solidFill>
                  <a:schemeClr val="tx1"/>
                </a:solidFill>
              </a:rPr>
              <a:t> z namalowanymi czarnymi łzami, które wydają się spływać po policzkach, ciemno zabarwione brwi i czarna lub czerwona szminka. Biały makijaż służy do podkreślenia wyrazu twarzy, który jest wyraźnie widoczny z daleka.</a:t>
            </a:r>
          </a:p>
          <a:p>
            <a:pPr marL="342900" indent="-342900">
              <a:buFont typeface="Arial" panose="020B0604020202020204" pitchFamily="34" charset="0"/>
              <a:buChar char="•"/>
            </a:pPr>
            <a:r>
              <a:rPr lang="pl-PL" sz="2600" dirty="0">
                <a:solidFill>
                  <a:schemeClr val="tx1"/>
                </a:solidFill>
              </a:rPr>
              <a:t>Kostium: całkowicie czarny strój lub koszula w poziome czarno-białe paski, najlepiej z szerokim dekoltem i rękawami trzy czwarte, czarne spodnie, czarne szelki, białe rękawiczki i czarny kapelusz. Ten ostatni nie jest jednak konieczny; można go zastąpić czarnym lub czerwonym beretem.</a:t>
            </a:r>
            <a:endParaRPr lang="sk-SK" sz="2600" dirty="0">
              <a:solidFill>
                <a:schemeClr val="tx1"/>
              </a:solidFill>
            </a:endParaRPr>
          </a:p>
        </p:txBody>
      </p:sp>
      <p:pic>
        <p:nvPicPr>
          <p:cNvPr id="4" name="Obrázok 3"/>
          <p:cNvPicPr>
            <a:picLocks noChangeAspect="1"/>
          </p:cNvPicPr>
          <p:nvPr/>
        </p:nvPicPr>
        <p:blipFill rotWithShape="1">
          <a:blip r:embed="rId2"/>
          <a:srcRect l="24209" r="18868"/>
          <a:stretch/>
        </p:blipFill>
        <p:spPr>
          <a:xfrm>
            <a:off x="10036628" y="254415"/>
            <a:ext cx="1894114" cy="2495628"/>
          </a:xfrm>
          <a:prstGeom prst="rect">
            <a:avLst/>
          </a:prstGeom>
        </p:spPr>
      </p:pic>
    </p:spTree>
    <p:extLst>
      <p:ext uri="{BB962C8B-B14F-4D97-AF65-F5344CB8AC3E}">
        <p14:creationId xmlns:p14="http://schemas.microsoft.com/office/powerpoint/2010/main" val="252687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lstStyle/>
          <a:p>
            <a:r>
              <a:rPr lang="pl-PL" b="1" dirty="0">
                <a:solidFill>
                  <a:schemeClr val="bg1"/>
                </a:solidFill>
              </a:rPr>
              <a:t>PROCEDURA - 2- używaj mowy ciała</a:t>
            </a:r>
            <a:endParaRPr lang="sk-SK" b="1" dirty="0">
              <a:solidFill>
                <a:schemeClr val="bg1"/>
              </a:solidFill>
            </a:endParaRPr>
          </a:p>
        </p:txBody>
      </p:sp>
      <p:sp>
        <p:nvSpPr>
          <p:cNvPr id="3" name="Zástupný symbol textu 2"/>
          <p:cNvSpPr>
            <a:spLocks noGrp="1"/>
          </p:cNvSpPr>
          <p:nvPr>
            <p:ph type="body" idx="1"/>
          </p:nvPr>
        </p:nvSpPr>
        <p:spPr>
          <a:xfrm>
            <a:off x="684211" y="1502229"/>
            <a:ext cx="9787845" cy="4492171"/>
          </a:xfrm>
        </p:spPr>
        <p:txBody>
          <a:bodyPr>
            <a:normAutofit/>
          </a:bodyPr>
          <a:lstStyle/>
          <a:p>
            <a:pPr marL="342900" indent="-342900">
              <a:buFont typeface="Arial" panose="020B0604020202020204" pitchFamily="34" charset="0"/>
              <a:buChar char="•"/>
            </a:pPr>
            <a:r>
              <a:rPr lang="pl-PL" sz="2800" dirty="0">
                <a:solidFill>
                  <a:schemeClr val="tx1"/>
                </a:solidFill>
              </a:rPr>
              <a:t>Nie musisz mówić ani sugerować mówienia.</a:t>
            </a:r>
          </a:p>
          <a:p>
            <a:pPr marL="342900" indent="-342900">
              <a:buFont typeface="Arial" panose="020B0604020202020204" pitchFamily="34" charset="0"/>
              <a:buChar char="•"/>
            </a:pPr>
            <a:r>
              <a:rPr lang="pl-PL" sz="2800" dirty="0">
                <a:solidFill>
                  <a:schemeClr val="tx1"/>
                </a:solidFill>
              </a:rPr>
              <a:t>Używaj różnych wyrazów twarzy, gestów i różnych pozycji ciała.</a:t>
            </a:r>
          </a:p>
          <a:p>
            <a:pPr marL="342900" indent="-342900">
              <a:buFont typeface="Arial" panose="020B0604020202020204" pitchFamily="34" charset="0"/>
              <a:buChar char="•"/>
            </a:pPr>
            <a:r>
              <a:rPr lang="pl-PL" sz="2800" dirty="0">
                <a:solidFill>
                  <a:schemeClr val="tx1"/>
                </a:solidFill>
              </a:rPr>
              <a:t>Użyj lustra (lub publiczności), aby zdecydować, które ruchy są najbardziej przekonujące. Pomogą ci w tym reakcje publiczności, ich postawa i wywołane emocje. Inną ważną pomocą jest kamera wideo.</a:t>
            </a:r>
            <a:endParaRPr lang="sk-SK" sz="2800" dirty="0">
              <a:solidFill>
                <a:schemeClr val="tx1"/>
              </a:solidFill>
            </a:endParaRPr>
          </a:p>
        </p:txBody>
      </p:sp>
      <p:pic>
        <p:nvPicPr>
          <p:cNvPr id="4" name="Obrázok 3"/>
          <p:cNvPicPr>
            <a:picLocks noChangeAspect="1"/>
          </p:cNvPicPr>
          <p:nvPr/>
        </p:nvPicPr>
        <p:blipFill rotWithShape="1">
          <a:blip r:embed="rId2"/>
          <a:srcRect l="23801" r="23997"/>
          <a:stretch/>
        </p:blipFill>
        <p:spPr>
          <a:xfrm>
            <a:off x="10210800" y="3748314"/>
            <a:ext cx="1981200" cy="2846452"/>
          </a:xfrm>
          <a:prstGeom prst="rect">
            <a:avLst/>
          </a:prstGeom>
        </p:spPr>
      </p:pic>
    </p:spTree>
    <p:extLst>
      <p:ext uri="{BB962C8B-B14F-4D97-AF65-F5344CB8AC3E}">
        <p14:creationId xmlns:p14="http://schemas.microsoft.com/office/powerpoint/2010/main" val="346562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normAutofit fontScale="90000"/>
          </a:bodyPr>
          <a:lstStyle/>
          <a:p>
            <a:r>
              <a:rPr lang="pl-PL" b="1" dirty="0">
                <a:solidFill>
                  <a:schemeClr val="bg1"/>
                </a:solidFill>
              </a:rPr>
              <a:t>PROCEDURA - 3 - podstawowe techniki pantomimy</a:t>
            </a:r>
            <a:endParaRPr lang="sk-SK" b="1" dirty="0">
              <a:solidFill>
                <a:schemeClr val="bg1"/>
              </a:solidFill>
            </a:endParaRPr>
          </a:p>
        </p:txBody>
      </p:sp>
      <p:sp>
        <p:nvSpPr>
          <p:cNvPr id="3" name="Zástupný symbol textu 2"/>
          <p:cNvSpPr>
            <a:spLocks noGrp="1"/>
          </p:cNvSpPr>
          <p:nvPr>
            <p:ph type="body" idx="1"/>
          </p:nvPr>
        </p:nvSpPr>
        <p:spPr>
          <a:xfrm>
            <a:off x="684211" y="1502229"/>
            <a:ext cx="9787845" cy="4492171"/>
          </a:xfrm>
        </p:spPr>
        <p:txBody>
          <a:bodyPr>
            <a:normAutofit/>
          </a:bodyPr>
          <a:lstStyle/>
          <a:p>
            <a:pPr marL="342900" indent="-342900">
              <a:buFont typeface="Arial" panose="020B0604020202020204" pitchFamily="34" charset="0"/>
              <a:buChar char="•"/>
            </a:pPr>
            <a:r>
              <a:rPr lang="pl-PL" sz="2800" dirty="0">
                <a:solidFill>
                  <a:schemeClr val="tx1"/>
                </a:solidFill>
              </a:rPr>
              <a:t>Rozwijaj swoją wyobraźnię. Najważniejszą rzeczą dla mima jest przekonanie, że prezentowana iluzja jest prawdziwa.</a:t>
            </a:r>
          </a:p>
          <a:p>
            <a:pPr marL="342900" indent="-342900">
              <a:buFont typeface="Arial" panose="020B0604020202020204" pitchFamily="34" charset="0"/>
              <a:buChar char="•"/>
            </a:pPr>
            <a:r>
              <a:rPr lang="pl-PL" sz="2800" dirty="0">
                <a:solidFill>
                  <a:schemeClr val="tx1"/>
                </a:solidFill>
              </a:rPr>
              <a:t>Na przykład udawaj, że ściana, o którą się opierasz, jest prawdziwa, np. jest gruba, gładka, mokra, sucha, zimna lub ciepła w dotyku.</a:t>
            </a:r>
            <a:endParaRPr lang="sk-SK" sz="2800" dirty="0">
              <a:solidFill>
                <a:schemeClr val="tx1"/>
              </a:solidFill>
            </a:endParaRPr>
          </a:p>
        </p:txBody>
      </p:sp>
    </p:spTree>
    <p:extLst>
      <p:ext uri="{BB962C8B-B14F-4D97-AF65-F5344CB8AC3E}">
        <p14:creationId xmlns:p14="http://schemas.microsoft.com/office/powerpoint/2010/main" val="176839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2" y="489857"/>
            <a:ext cx="10058400" cy="816429"/>
          </a:xfrm>
        </p:spPr>
        <p:txBody>
          <a:bodyPr>
            <a:normAutofit fontScale="90000"/>
          </a:bodyPr>
          <a:lstStyle/>
          <a:p>
            <a:r>
              <a:rPr lang="pl-PL" b="1" dirty="0">
                <a:solidFill>
                  <a:schemeClr val="bg1"/>
                </a:solidFill>
              </a:rPr>
              <a:t>PROCEDURA - 3_1 punkt stały i ściana pantomimiczna</a:t>
            </a:r>
            <a:endParaRPr lang="sk-SK" b="1" dirty="0">
              <a:solidFill>
                <a:schemeClr val="bg1"/>
              </a:solidFill>
            </a:endParaRPr>
          </a:p>
        </p:txBody>
      </p:sp>
      <p:sp>
        <p:nvSpPr>
          <p:cNvPr id="3" name="Zástupný symbol textu 2"/>
          <p:cNvSpPr>
            <a:spLocks noGrp="1"/>
          </p:cNvSpPr>
          <p:nvPr>
            <p:ph type="body" idx="1"/>
          </p:nvPr>
        </p:nvSpPr>
        <p:spPr>
          <a:xfrm>
            <a:off x="684211" y="1502229"/>
            <a:ext cx="9787845" cy="4492171"/>
          </a:xfrm>
        </p:spPr>
        <p:txBody>
          <a:bodyPr>
            <a:normAutofit/>
          </a:bodyPr>
          <a:lstStyle/>
          <a:p>
            <a:pPr marL="342900" indent="-342900">
              <a:buFont typeface="Arial" panose="020B0604020202020204" pitchFamily="34" charset="0"/>
              <a:buChar char="•"/>
            </a:pPr>
            <a:r>
              <a:rPr lang="pl-PL" sz="2800" dirty="0">
                <a:solidFill>
                  <a:schemeClr val="tx1"/>
                </a:solidFill>
              </a:rPr>
              <a:t>Technika stałego punktu: mim lokalizuje jeden punkt swoim ciałem i utrzymuje go w przestrzeni jako nieruchomy</a:t>
            </a:r>
            <a:r>
              <a:rPr lang="sk-SK" sz="2800" dirty="0">
                <a:solidFill>
                  <a:schemeClr val="tx1"/>
                </a:solidFill>
              </a:rPr>
              <a:t>. </a:t>
            </a:r>
          </a:p>
          <a:p>
            <a:pPr marL="342900" indent="-342900">
              <a:buFont typeface="Arial" panose="020B0604020202020204" pitchFamily="34" charset="0"/>
              <a:buChar char="•"/>
            </a:pPr>
            <a:r>
              <a:rPr lang="pl-PL" sz="2800" dirty="0">
                <a:solidFill>
                  <a:schemeClr val="tx1"/>
                </a:solidFill>
              </a:rPr>
              <a:t>Dodawanie linii do punktów stałych. Początkowo budujesz linię, po prostu dodając kolejny stały punkt. Ta linia nie musi być stała, o ile utrzymasz stałość dwóch utworzonych punktów. Dobrym przykładem tej techniki jest klasyczna „ściana” z pantomimy.</a:t>
            </a:r>
            <a:endParaRPr lang="sk-SK" sz="2800" dirty="0">
              <a:solidFill>
                <a:schemeClr val="tx1"/>
              </a:solidFill>
            </a:endParaRPr>
          </a:p>
        </p:txBody>
      </p:sp>
    </p:spTree>
    <p:extLst>
      <p:ext uri="{BB962C8B-B14F-4D97-AF65-F5344CB8AC3E}">
        <p14:creationId xmlns:p14="http://schemas.microsoft.com/office/powerpoint/2010/main" val="68413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1" y="359228"/>
            <a:ext cx="10058400" cy="642257"/>
          </a:xfrm>
        </p:spPr>
        <p:txBody>
          <a:bodyPr/>
          <a:lstStyle/>
          <a:p>
            <a:r>
              <a:rPr lang="sk-SK" b="1" dirty="0">
                <a:solidFill>
                  <a:schemeClr val="bg1"/>
                </a:solidFill>
              </a:rPr>
              <a:t>PROCEDURA - 3_2 DYNAMICZNA LINIA</a:t>
            </a:r>
          </a:p>
        </p:txBody>
      </p:sp>
      <p:sp>
        <p:nvSpPr>
          <p:cNvPr id="3" name="Zástupný symbol textu 2"/>
          <p:cNvSpPr>
            <a:spLocks noGrp="1"/>
          </p:cNvSpPr>
          <p:nvPr>
            <p:ph type="body" idx="1"/>
          </p:nvPr>
        </p:nvSpPr>
        <p:spPr>
          <a:xfrm>
            <a:off x="684211" y="1001486"/>
            <a:ext cx="10506303" cy="5464628"/>
          </a:xfrm>
        </p:spPr>
        <p:txBody>
          <a:bodyPr>
            <a:noAutofit/>
          </a:bodyPr>
          <a:lstStyle/>
          <a:p>
            <a:pPr marL="342900" indent="-342900">
              <a:buFont typeface="Arial" panose="020B0604020202020204" pitchFamily="34" charset="0"/>
              <a:buChar char="•"/>
            </a:pPr>
            <a:r>
              <a:rPr lang="pl-PL" sz="2600" dirty="0">
                <a:solidFill>
                  <a:schemeClr val="tx1"/>
                </a:solidFill>
              </a:rPr>
              <a:t>Utwórz linię dynamiczną. Po dodaniu stałej linii do stałych punktów nie może ona wywierać na nie żadnej siły. Można to zrobić, dodając linię dynamiczną. Jest to pomysł używany w „przeciąganiu liny”, ale można go zastosować do dowolnej iluzji.</a:t>
            </a:r>
          </a:p>
          <a:p>
            <a:pPr marL="342900" indent="-342900">
              <a:buFont typeface="Arial" panose="020B0604020202020204" pitchFamily="34" charset="0"/>
              <a:buChar char="•"/>
            </a:pPr>
            <a:r>
              <a:rPr lang="pl-PL" sz="2600" dirty="0">
                <a:solidFill>
                  <a:schemeClr val="tx1"/>
                </a:solidFill>
              </a:rPr>
              <a:t>Stań przy ścianie i połóż na niej ręce na szerokość ramion. Lekko naciskaj na ścianę obiema rękami. Powinieneś czuć nacisk w obu dłoniach, ale także napięcie w ramionach i biodrach.</a:t>
            </a:r>
          </a:p>
          <a:p>
            <a:pPr marL="342900" indent="-342900">
              <a:buFont typeface="Arial" panose="020B0604020202020204" pitchFamily="34" charset="0"/>
              <a:buChar char="•"/>
            </a:pPr>
            <a:r>
              <a:rPr lang="pl-PL" sz="2600" dirty="0">
                <a:solidFill>
                  <a:schemeClr val="tx1"/>
                </a:solidFill>
              </a:rPr>
              <a:t>Linie dynamiczne mają na celu uruchomienie pamięci mięśniowej i zademonstrowanie w iluzji realistycznego napięcia odpowiednich mięśni, których używałbyś na prawdziwej ścianie</a:t>
            </a:r>
            <a:r>
              <a:rPr lang="pl-PL" sz="2800" dirty="0">
                <a:solidFill>
                  <a:schemeClr val="tx1"/>
                </a:solidFill>
              </a:rPr>
              <a:t>.</a:t>
            </a:r>
            <a:endParaRPr lang="sk-SK" sz="2800" dirty="0">
              <a:solidFill>
                <a:schemeClr val="tx1"/>
              </a:solidFill>
            </a:endParaRPr>
          </a:p>
        </p:txBody>
      </p:sp>
    </p:spTree>
    <p:extLst>
      <p:ext uri="{BB962C8B-B14F-4D97-AF65-F5344CB8AC3E}">
        <p14:creationId xmlns:p14="http://schemas.microsoft.com/office/powerpoint/2010/main" val="4115787592"/>
      </p:ext>
    </p:extLst>
  </p:cSld>
  <p:clrMapOvr>
    <a:masterClrMapping/>
  </p:clrMapOvr>
</p:sld>
</file>

<file path=ppt/theme/theme1.xml><?xml version="1.0" encoding="utf-8"?>
<a:theme xmlns:a="http://schemas.openxmlformats.org/drawingml/2006/main" name="Wycinek">
  <a:themeElements>
    <a:clrScheme name="Wycinek">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Wycine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ycinek">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1317</TotalTime>
  <Words>2421</Words>
  <Application>Microsoft Office PowerPoint</Application>
  <PresentationFormat>Panoramiczny</PresentationFormat>
  <Paragraphs>130</Paragraphs>
  <Slides>28</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28</vt:i4>
      </vt:variant>
    </vt:vector>
  </HeadingPairs>
  <TitlesOfParts>
    <vt:vector size="33" baseType="lpstr">
      <vt:lpstr>Arial</vt:lpstr>
      <vt:lpstr>Calibri</vt:lpstr>
      <vt:lpstr>Century Gothic</vt:lpstr>
      <vt:lpstr>Wingdings 3</vt:lpstr>
      <vt:lpstr>Wycinek</vt:lpstr>
      <vt:lpstr> </vt:lpstr>
      <vt:lpstr>Totalna komunikacja</vt:lpstr>
      <vt:lpstr>Aktorstwo - PANTOMÍMA</vt:lpstr>
      <vt:lpstr>CO TO JEST PANTOMIMA</vt:lpstr>
      <vt:lpstr>PROCEDURA - 1 - Makijaż i odzież</vt:lpstr>
      <vt:lpstr>PROCEDURA - 2- używaj mowy ciała</vt:lpstr>
      <vt:lpstr>PROCEDURA - 3 - podstawowe techniki pantomimy</vt:lpstr>
      <vt:lpstr>PROCEDURA - 3_1 punkt stały i ściana pantomimiczna</vt:lpstr>
      <vt:lpstr>PROCEDURA - 3_2 DYNAMICZNA LINIA</vt:lpstr>
      <vt:lpstr>PROCEDURA- 3_3 Przestrzeń - materia</vt:lpstr>
      <vt:lpstr>PROCEDURA 4 – WSPINANIE SIĘ PO LINIE</vt:lpstr>
      <vt:lpstr>PROCEDURA- 5 - PUDEŁKO</vt:lpstr>
      <vt:lpstr>PROCEDURA- 5 -1- WSPINANIE SIĘ PO DRABINIE</vt:lpstr>
      <vt:lpstr>PROCEDURA- 5 – 2 – POCHYLANIE SIĘ</vt:lpstr>
      <vt:lpstr>PROCEDURA- 6 – chodzenie przy silnym wietrze</vt:lpstr>
      <vt:lpstr>PROCEDURA- 7 – JEDZENIE W PANTOMIMIE</vt:lpstr>
      <vt:lpstr>PROCEDURA- 8 – CHODZENIE W MIEJSCU</vt:lpstr>
      <vt:lpstr>ZADANIE 1</vt:lpstr>
      <vt:lpstr>ZADANIE 2</vt:lpstr>
      <vt:lpstr>ZADANIE 3</vt:lpstr>
      <vt:lpstr>ZADANIE 4</vt:lpstr>
      <vt:lpstr>ZADANIE 5 - pantomima sztafetowa</vt:lpstr>
      <vt:lpstr>Prezentacja programu PowerPoint</vt:lpstr>
      <vt:lpstr>Prezentacja programu PowerPoint</vt:lpstr>
      <vt:lpstr>Prezentacja programu PowerPoint</vt:lpstr>
      <vt:lpstr> Jaki był cel tego projektu? Dowiedzieliśmy się, jakie rodzaje komunikacji głuchych znamy i jak możemy ich używać. Zwiększyliśmy zainteresowanie pantomimą i grą aktorską, zachęcając do rozwoju różnych form komunikacji i rozwijając komunikację całościową. Możemy podzielić uczniów na grupy według różnych kryteriów, na przykład umiejętności, zainteresowań, zdolności poznawczych, aby „równomiernie” rozdzielić władzę w każdej grupie.</vt:lpstr>
      <vt:lpstr>Możesz spróbować swoich sił w prezentowaniu zebranych informacji kolegom z klasy. Możesz czuć się w pełni odpowiedzialny za zdobywaną wiedzę. Twoja praca może służyć Tobie i innym w Twojej szkole i poza nią. Dlatego staraj się rozpowszechniać produkty zarówno w szkole, jak i poza nią, aby uczniowie mogli zobaczyć praktyczne zastosowania swojego projektu.</vt:lpstr>
      <vt:lpstr>https://depositphotos.com/cz/photos/pantomima.html  https://zabav-deti.cz/clanek/stafetova-pantomima-459  https://sk.pinterest.com/pin/376191375134553875/  https://nivam.sk/vysledky-pilotneho-vyskumu-studentov-strednych-odbornych-skol/  https://www.wikihow.cz/Jak-na-pantomimu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Sabina Folwarska</dc:creator>
  <cp:lastModifiedBy>DELL</cp:lastModifiedBy>
  <cp:revision>103</cp:revision>
  <dcterms:created xsi:type="dcterms:W3CDTF">2017-08-23T08:09:52Z</dcterms:created>
  <dcterms:modified xsi:type="dcterms:W3CDTF">2024-09-26T10:00:49Z</dcterms:modified>
</cp:coreProperties>
</file>