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70" r:id="rId10"/>
    <p:sldId id="264" r:id="rId11"/>
    <p:sldId id="265" r:id="rId12"/>
    <p:sldId id="266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6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5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22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EDF18-6061-4553-AC0B-01AD4AA45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A2B95D-8699-4D24-B5A9-A9A2D23E4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0C9095-EC88-4DB9-8F80-E51F749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61D41-40E8-482D-A015-FEFD6543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7F9650-3D18-4AF6-9122-254849AD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5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CDB78-0A66-409F-9720-D8CDDD33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5E0AF0-6EDD-47B3-85B7-A4AB6FBC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4A9F05-A7E0-4879-9D05-1A5202E7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F26F33-5D61-463B-8913-27052EA1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AD46C5-2835-4B0F-97A2-7960011D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742C88-D66E-4E41-9B3F-31D544FB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0FBFB8-2A1B-442F-A6D5-814797F67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3AD476-F307-4237-B746-50D0A296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9D1495-DF41-410A-9D3D-40CC4B3E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52713D-A549-431C-866D-7D4100FC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7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6E907-6498-4A24-95EB-FF50BA60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BBF29-F1C3-4381-9797-82B947D8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04301F-D772-4B79-A266-E23A8E66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561E3D-B8E9-4B07-9B4C-EE2989AD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06E9B-D105-4BFD-8DE1-CCC57C04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DAEAF-AAC0-48A2-B1F6-1DA18D7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2D9D54-A9E0-45C8-BC1B-80512E74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AAD1AD-5CE4-4248-B266-1A157FE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778FF4-6EF3-48BF-B88D-ABEF594B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C7B30F-2407-4841-AB96-D2B16333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7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99EE4-64CD-48A7-BAD5-F445955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5FDA9-B98E-4B2D-98A0-4EBE36CA1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1488CC-49FB-4C6A-A8BB-E0026D225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CDEC55-C5FE-4C62-A1E9-C8F86097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4B4E95-D331-4E30-A048-C533C4CE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18F420-853C-4A8E-967B-F7CAA96E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19492-73AE-4526-B1BC-973F2752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D53715-25E2-4A70-AEB6-7C854A104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5865D8-7D04-4037-B4D2-10B5DA175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D13EF6-84AD-4D3D-89FA-9A3CF9E3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3DEC7C-1EA9-411D-AAB5-3CDDE999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2A651D-EA47-45BA-B55B-668627D9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B97758-3994-4AD2-82D6-09A0D01D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BEBCAA-779F-48F7-899A-7E55F975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B1C07-F3DE-4D5A-BA4A-31D17376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5C44DE-D499-4DF4-AA7B-DFF9EF83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E3214BD-CA7C-43B8-A57D-38252DEF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797698-A928-4C7F-BDE8-9B7422B1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1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4253A-7568-4D7A-A3CD-56F1EFAC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C1D9D8C-D098-4672-AA7B-391A52CE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3ED9A9-75F5-4126-9983-1BE2F01C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4A235-0DC4-46E9-A96B-6BC58B29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762D1-ECF6-4D43-98EE-8FF9F9B7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7CF4A8-773F-411D-91CD-DB4F2BF61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CEF8D9-F9F2-4C39-9AE8-531F50F1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A94C4F-1BDC-4A55-9B7F-82961615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93A006-80F6-4A33-B5E8-3498442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8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E7E74-08BD-4216-98CF-C411F98B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ED4985-43ED-4931-8A35-432370DB7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42D472-6973-4E86-9433-222C2E9DD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15EEB6-62BF-4985-BABE-2BA25CC9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6F375A-0E4F-4D17-BEAD-13CDF6AD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45316C-15F4-4E6A-B4ED-3FC551DF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2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A2AA5E0-456F-457E-90DC-8CFFECDE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04D677-7B1F-462D-BA30-E9315FF7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3705A5-8441-4037-A821-B00B913C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7C2A-1235-4EBE-8959-942CCF7FA340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368B5-DDE8-44D0-ABD7-194548436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1ABE93-A522-40BD-B8D8-611DAC08B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5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dane.pl/zadanie/2073688" TargetMode="External"/><Relationship Id="rId3" Type="http://schemas.openxmlformats.org/officeDocument/2006/relationships/hyperlink" Target="https://www.google.pl/search?q=gra+planszowa&amp;client=firefox-b&amp;source=lnms&amp;tbm=isch&amp;sa=X&amp;ved=0ahUKEwj-x5aC4MnSAhVlAZoKHUJqA9cQ_AUICCgB&amp;biw=1272&amp;bih=663" TargetMode="External"/><Relationship Id="rId7" Type="http://schemas.openxmlformats.org/officeDocument/2006/relationships/hyperlink" Target="http://www.profesor.pl/publikacja,3643,Sprawdziany-i-testy,Egzamin-probny-z-zakresu-matematyki-dla-III-klasy-gimnazjum-grupa-A-i-B" TargetMode="External"/><Relationship Id="rId2" Type="http://schemas.openxmlformats.org/officeDocument/2006/relationships/hyperlink" Target="https://www.google.pl/search?q=tworzenie+gry+planszowej&amp;client=firefox-b-ab&amp;tbm=isch&amp;tbo=u&amp;source=univ&amp;sa=X&amp;ved=0ahUKEwiBtIHg7MnSAhWiB5oKHUOnCVUQsAQIUw&amp;biw=1272&amp;bih=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zadania.pl/gimnazjum/" TargetMode="External"/><Relationship Id="rId5" Type="http://schemas.openxmlformats.org/officeDocument/2006/relationships/hyperlink" Target="http://www.cauchy.pl/gimnazjum/" TargetMode="External"/><Relationship Id="rId4" Type="http://schemas.openxmlformats.org/officeDocument/2006/relationships/hyperlink" Target="https://www.google.pl/search?q=instrukcja+do+gry+planszowej&amp;client=firefox-b&amp;sa=X&amp;tbm=isch&amp;tbo=u&amp;source=univ&amp;ved=0ahUKE" TargetMode="Externa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1" y="2839409"/>
            <a:ext cx="5892538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79" y="3864940"/>
            <a:ext cx="5892537" cy="1970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Matematická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pl-PL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stolová</a:t>
            </a:r>
            <a:r>
              <a:rPr lang="pl-PL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pl-PL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hra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Kośćmi, Gry, Hazard, Kostki, Numery">
            <a:extLst>
              <a:ext uri="{FF2B5EF4-FFF2-40B4-BE49-F238E27FC236}">
                <a16:creationId xmlns:a16="http://schemas.microsoft.com/office/drawing/2014/main" id="{BF1701D7-2F3F-42B7-B660-3F6F534D4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-2" b="21683"/>
          <a:stretch/>
        </p:blipFill>
        <p:spPr bwMode="auto">
          <a:xfrm>
            <a:off x="8155977" y="2495332"/>
            <a:ext cx="3956251" cy="22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ra Rodzinna, Gra, Gra Planszowa">
            <a:extLst>
              <a:ext uri="{FF2B5EF4-FFF2-40B4-BE49-F238E27FC236}">
                <a16:creationId xmlns:a16="http://schemas.microsoft.com/office/drawing/2014/main" id="{DAC6BDF7-F7E1-4E02-8E50-4C644BBE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r="2" b="8153"/>
          <a:stretch/>
        </p:blipFill>
        <p:spPr bwMode="auto">
          <a:xfrm>
            <a:off x="8583044" y="4777098"/>
            <a:ext cx="2270884" cy="11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F396055-52FC-BA69-ED74-3428ACC55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7" y="-276925"/>
            <a:ext cx="2737110" cy="2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189465-0598-4964-B9F7-E7191C71DE80}"/>
              </a:ext>
            </a:extLst>
          </p:cNvPr>
          <p:cNvSpPr txBox="1"/>
          <p:nvPr/>
        </p:nvSpPr>
        <p:spPr>
          <a:xfrm>
            <a:off x="287999" y="1151997"/>
            <a:ext cx="10511997" cy="859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D41DB5-92B2-4CF6-BFF3-4B85702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2"/>
              </a:rPr>
              <a:t>1. https://www.cistedrevo.sk/navody/ako-vyrobit-vlastnu-stolnu-hru/ 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3"/>
              </a:rPr>
              <a:t>2. https://lepsiageografia.sk/materialy/tvorba-stolovej-edukacnej-hry-ako-skolsky-projekt/ 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4"/>
              </a:rPr>
              <a:t>3. https://www.google.pl/search?q=instrukcja+do+gry+planszowej&amp;client=firefox-b&amp;sa=X&amp;tbm=isch&amp;tbo=u&amp;source=univ&amp;ved=0ahUKE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4"/>
              </a:rPr>
              <a:t>4. </a:t>
            </a: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5"/>
              </a:rPr>
              <a:t>http://www.cauchy.pl/gimnazjum/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6"/>
              </a:rPr>
              <a:t>5. http://www.e-zadania.pl/gimnazjum/</a:t>
            </a:r>
          </a:p>
          <a:p>
            <a:pPr marL="0" indent="0">
              <a:buNone/>
            </a:pPr>
            <a:r>
              <a:rPr lang="pl-PL" sz="1400" dirty="0">
                <a:latin typeface="Arial" pitchFamily="18"/>
                <a:ea typeface="Lucida Sans Unicode" pitchFamily="2"/>
                <a:cs typeface="Mangal" pitchFamily="2"/>
                <a:hlinkClick r:id="rId7"/>
              </a:rPr>
              <a:t>6.http://www.profesor.pl/publikacja,3643,Sprawdziany-i-testy,Egzamin-probny-z-zakresu-matematyki-dla-III-klasy-gimnazjum-grupa-A-i-B</a:t>
            </a:r>
          </a:p>
          <a:p>
            <a:pPr marL="0" indent="0">
              <a:buNone/>
            </a:pPr>
            <a:endParaRPr lang="pl-PL" sz="14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 marL="0" indent="0">
              <a:buNone/>
            </a:pPr>
            <a:endParaRPr lang="pl-PL" sz="14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>
              <a:buFont typeface="Arial" panose="020B0604020202020204" pitchFamily="34" charset="0"/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7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/>
          </a:p>
        </p:txBody>
      </p:sp>
      <p:pic>
        <p:nvPicPr>
          <p:cNvPr id="10242" name="Picture 2" descr="Wody, Technologia, Staw, Fontanna">
            <a:extLst>
              <a:ext uri="{FF2B5EF4-FFF2-40B4-BE49-F238E27FC236}">
                <a16:creationId xmlns:a16="http://schemas.microsoft.com/office/drawing/2014/main" id="{C8BFD45E-DF29-4054-8C9B-B6464E3B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401676"/>
            <a:ext cx="2162175" cy="19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50203E-5D9A-45EB-93CE-B6E41AE44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86695"/>
              </p:ext>
            </p:extLst>
          </p:nvPr>
        </p:nvGraphicFramePr>
        <p:xfrm>
          <a:off x="838200" y="1825625"/>
          <a:ext cx="10515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9382591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297908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440249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69775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bodov</a:t>
                      </a:r>
                      <a:endParaRPr lang="pl-P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Vecný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obsahhry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hľadiska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hľadiska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alebo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malé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chyby.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hľadiska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Obsahuje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zaujímavé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04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dojmy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nedbalo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vykonaná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Zlé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grafické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starostlivo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vykonaná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usporiadanie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prehľadná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lákajúca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preštudovaniu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starostlivo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vykonaná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usporiadanie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Dobre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zvolená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grafika.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vyznačuje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13055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id="{25D2BC3F-3E2A-477C-BD42-477E4D00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8C6A6-B1AC-4BD3-BBFA-2E0CF84E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HODNOTENIE</a:t>
            </a:r>
            <a:endParaRPr lang="pl-PL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352E42-B4FE-4449-8FDF-BF6455D27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882020"/>
              </p:ext>
            </p:extLst>
          </p:nvPr>
        </p:nvGraphicFramePr>
        <p:xfrm>
          <a:off x="896645" y="1825625"/>
          <a:ext cx="10457155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55">
                  <a:extLst>
                    <a:ext uri="{9D8B030D-6E8A-4147-A177-3AD203B41FA5}">
                      <a16:colId xmlns:a16="http://schemas.microsoft.com/office/drawing/2014/main" val="19437586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706399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183153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21238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Počet</a:t>
                      </a: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rgbClr val="C00000"/>
                          </a:solidFill>
                        </a:rPr>
                        <a:t>bodov</a:t>
                      </a:r>
                      <a:endParaRPr lang="pl-P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5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Skupinové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odhodlanie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pracovať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kreatívna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uspokojivom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Vzájomné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povzbudzovanie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vysokej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povrchná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nezaujímavá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učiteľa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študentov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zaujímavá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položené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pekná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hranie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ktoré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kontroluje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učiteľ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ako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aj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od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ostatných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študentov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55824"/>
                  </a:ext>
                </a:extLst>
              </a:tr>
            </a:tbl>
          </a:graphicData>
        </a:graphic>
      </p:graphicFrame>
      <p:pic>
        <p:nvPicPr>
          <p:cNvPr id="8" name="Picture 2" descr="Grafika, Wykres, Wynik, Obroty, Zysk">
            <a:extLst>
              <a:ext uri="{FF2B5EF4-FFF2-40B4-BE49-F238E27FC236}">
                <a16:creationId xmlns:a16="http://schemas.microsoft.com/office/drawing/2014/main" id="{20F32495-966B-4785-98C1-10A3226E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5679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0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5C5FA-DE91-4CAA-B853-1EC6D259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5CA3591-DA42-4A25-A26C-2E3B85EE6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3922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2887712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823781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6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nedostačujúci</a:t>
                      </a:r>
                      <a:r>
                        <a:rPr lang="pl-P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003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020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5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dobrý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470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chválitebný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4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výborný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016027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id="{9EA5F7A8-EEED-4732-BB77-1106F582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5679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5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A2CE951-9374-44CD-8854-E83E237E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ZÁVER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34CC96-33A9-4416-ABF8-D88C7CC8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l-PL" sz="1700" dirty="0" err="1">
                <a:solidFill>
                  <a:srgbClr val="FFFFFF"/>
                </a:solidFill>
              </a:rPr>
              <a:t>Aké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výhody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dosiahli</a:t>
            </a:r>
            <a:r>
              <a:rPr lang="pl-PL" sz="1700" dirty="0">
                <a:solidFill>
                  <a:srgbClr val="FFFFFF"/>
                </a:solidFill>
              </a:rPr>
              <a:t> v </a:t>
            </a:r>
            <a:r>
              <a:rPr lang="pl-PL" sz="1700" dirty="0" err="1">
                <a:solidFill>
                  <a:srgbClr val="FFFFFF"/>
                </a:solidFill>
              </a:rPr>
              <a:t>rámci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realizácie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tohto</a:t>
            </a:r>
            <a:r>
              <a:rPr lang="pl-PL" sz="1700" dirty="0">
                <a:solidFill>
                  <a:srgbClr val="FFFFFF"/>
                </a:solidFill>
              </a:rPr>
              <a:t> projektu?</a:t>
            </a:r>
          </a:p>
          <a:p>
            <a:pPr marL="0" lvl="0" indent="0">
              <a:buNone/>
            </a:pPr>
            <a:endParaRPr lang="pl-PL" sz="1700" dirty="0">
              <a:solidFill>
                <a:srgbClr val="FFFFFF"/>
              </a:solidFill>
            </a:endParaRPr>
          </a:p>
          <a:p>
            <a:r>
              <a:rPr lang="pl-PL" sz="1700" dirty="0" err="1">
                <a:solidFill>
                  <a:srgbClr val="FFFFFF"/>
                </a:solidFill>
              </a:rPr>
              <a:t>Mohli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sa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zabávať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ako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Tvorcovia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stolových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hier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Spozorovali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, </a:t>
            </a:r>
            <a:r>
              <a:rPr lang="pl-PL" sz="1700" dirty="0" err="1">
                <a:solidFill>
                  <a:srgbClr val="FFFFFF"/>
                </a:solidFill>
              </a:rPr>
              <a:t>že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vytvorenie</a:t>
            </a:r>
            <a:r>
              <a:rPr lang="pl-PL" sz="1700" dirty="0">
                <a:solidFill>
                  <a:srgbClr val="FFFFFF"/>
                </a:solidFill>
              </a:rPr>
              <a:t> dobrej </a:t>
            </a:r>
            <a:r>
              <a:rPr lang="pl-PL" sz="1700" dirty="0" err="1">
                <a:solidFill>
                  <a:srgbClr val="FFFFFF"/>
                </a:solidFill>
              </a:rPr>
              <a:t>stolovej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hry</a:t>
            </a:r>
            <a:r>
              <a:rPr lang="pl-PL" sz="1700" dirty="0">
                <a:solidFill>
                  <a:srgbClr val="FFFFFF"/>
                </a:solidFill>
              </a:rPr>
              <a:t> nie je </a:t>
            </a:r>
            <a:r>
              <a:rPr lang="pl-PL" sz="1700" dirty="0" err="1">
                <a:solidFill>
                  <a:srgbClr val="FFFFFF"/>
                </a:solidFill>
              </a:rPr>
              <a:t>jednoduché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Mohli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prakticky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uplatniť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vaše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vedomosti</a:t>
            </a:r>
            <a:r>
              <a:rPr lang="pl-PL" sz="1700" dirty="0">
                <a:solidFill>
                  <a:srgbClr val="FFFFFF"/>
                </a:solidFill>
              </a:rPr>
              <a:t> a </a:t>
            </a:r>
            <a:r>
              <a:rPr lang="pl-PL" sz="1700" dirty="0" err="1">
                <a:solidFill>
                  <a:srgbClr val="FFFFFF"/>
                </a:solidFill>
              </a:rPr>
              <a:t>matematické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zručnosti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Mohli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si </a:t>
            </a:r>
            <a:r>
              <a:rPr lang="pl-PL" sz="1700" dirty="0" err="1">
                <a:solidFill>
                  <a:srgbClr val="FFFFFF"/>
                </a:solidFill>
              </a:rPr>
              <a:t>kreatívnym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spôsobom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upevniť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vaše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vedomosti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Naučili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sa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využívať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internet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ako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zdroj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informácií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Naučili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sa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tieto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informácie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spracovať</a:t>
            </a:r>
            <a:r>
              <a:rPr lang="pl-PL" sz="1700" dirty="0">
                <a:solidFill>
                  <a:srgbClr val="FFFFFF"/>
                </a:solidFill>
              </a:rPr>
              <a:t> v </a:t>
            </a:r>
            <a:r>
              <a:rPr lang="pl-PL" sz="1700" dirty="0" err="1">
                <a:solidFill>
                  <a:srgbClr val="FFFFFF"/>
                </a:solidFill>
              </a:rPr>
              <a:t>rôznych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formách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Učili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sa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náročné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umenie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spolupráce</a:t>
            </a:r>
            <a:r>
              <a:rPr lang="pl-PL" sz="1700" dirty="0">
                <a:solidFill>
                  <a:srgbClr val="FFFFFF"/>
                </a:solidFill>
              </a:rPr>
              <a:t> v </a:t>
            </a:r>
            <a:r>
              <a:rPr lang="pl-PL" sz="1700" dirty="0" err="1">
                <a:solidFill>
                  <a:srgbClr val="FFFFFF"/>
                </a:solidFill>
              </a:rPr>
              <a:t>skupine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  <a:p>
            <a:r>
              <a:rPr lang="pl-PL" sz="1700" dirty="0" err="1">
                <a:solidFill>
                  <a:srgbClr val="FFFFFF"/>
                </a:solidFill>
              </a:rPr>
              <a:t>Mohli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ste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vašu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prácu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prezentovať</a:t>
            </a:r>
            <a:r>
              <a:rPr lang="pl-PL" sz="1700" dirty="0">
                <a:solidFill>
                  <a:srgbClr val="FFFFFF"/>
                </a:solidFill>
              </a:rPr>
              <a:t> na </a:t>
            </a:r>
            <a:r>
              <a:rPr lang="pl-PL" sz="1700" dirty="0" err="1">
                <a:solidFill>
                  <a:srgbClr val="FFFFFF"/>
                </a:solidFill>
              </a:rPr>
              <a:t>fóre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triedy</a:t>
            </a:r>
            <a:r>
              <a:rPr lang="pl-PL" sz="1700" dirty="0">
                <a:solidFill>
                  <a:srgbClr val="FFFFFF"/>
                </a:solidFill>
              </a:rPr>
              <a:t> a tak </a:t>
            </a:r>
            <a:r>
              <a:rPr lang="pl-PL" sz="1700" dirty="0" err="1">
                <a:solidFill>
                  <a:srgbClr val="FFFFFF"/>
                </a:solidFill>
              </a:rPr>
              <a:t>zdieľať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vaše</a:t>
            </a:r>
            <a:r>
              <a:rPr lang="pl-PL" sz="1700" dirty="0">
                <a:solidFill>
                  <a:srgbClr val="FFFFFF"/>
                </a:solidFill>
              </a:rPr>
              <a:t> </a:t>
            </a:r>
            <a:r>
              <a:rPr lang="pl-PL" sz="1700" dirty="0" err="1">
                <a:solidFill>
                  <a:srgbClr val="FFFFFF"/>
                </a:solidFill>
              </a:rPr>
              <a:t>schopnosti</a:t>
            </a:r>
            <a:r>
              <a:rPr lang="pl-PL" sz="17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Sowa, Ptak, Książka, Wise, Natura, Znak">
            <a:extLst>
              <a:ext uri="{FF2B5EF4-FFF2-40B4-BE49-F238E27FC236}">
                <a16:creationId xmlns:a16="http://schemas.microsoft.com/office/drawing/2014/main" id="{0E43EDCD-A1B2-4BD5-834E-99DD8D7E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7647216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1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kienka, Edukacja, Stos, Czerwony, Kobieta, Blask">
            <a:extLst>
              <a:ext uri="{FF2B5EF4-FFF2-40B4-BE49-F238E27FC236}">
                <a16:creationId xmlns:a16="http://schemas.microsoft.com/office/drawing/2014/main" id="{BBF44FAB-12F6-40ED-8402-AE068B95B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r="495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5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1A343544-FAA8-45BD-ABC2-20511495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l-PL" sz="4100" b="1" dirty="0"/>
              <a:t>PRÍRUČKA PRE UČITEĽOV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59AF19-AE72-4DBE-A964-8B6F4B1F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Rozdelenie</a:t>
            </a:r>
            <a:r>
              <a:rPr lang="pl-PL" sz="1400" dirty="0">
                <a:latin typeface="Trebuchet MS" pitchFamily="34"/>
              </a:rPr>
              <a:t> do </a:t>
            </a:r>
            <a:r>
              <a:rPr lang="pl-PL" sz="1400" dirty="0" err="1">
                <a:latin typeface="Trebuchet MS" pitchFamily="34"/>
              </a:rPr>
              <a:t>skupín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môže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byť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uskutočnené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podľa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iných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kritérií</a:t>
            </a:r>
            <a:r>
              <a:rPr lang="pl-PL" sz="1400" dirty="0">
                <a:latin typeface="Trebuchet MS" pitchFamily="34"/>
              </a:rPr>
              <a:t>, </a:t>
            </a:r>
            <a:r>
              <a:rPr lang="pl-PL" sz="1400" dirty="0" err="1">
                <a:latin typeface="Trebuchet MS" pitchFamily="34"/>
              </a:rPr>
              <a:t>napríklad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podľa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kognitívnych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schopností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študentov</a:t>
            </a:r>
            <a:r>
              <a:rPr lang="pl-PL" sz="1400" dirty="0">
                <a:latin typeface="Trebuchet MS" pitchFamily="34"/>
              </a:rPr>
              <a:t>, ich </a:t>
            </a:r>
            <a:r>
              <a:rPr lang="pl-PL" sz="1400" dirty="0" err="1">
                <a:latin typeface="Trebuchet MS" pitchFamily="34"/>
              </a:rPr>
              <a:t>zručností</a:t>
            </a:r>
            <a:r>
              <a:rPr lang="pl-PL" sz="1400" dirty="0">
                <a:latin typeface="Trebuchet MS" pitchFamily="34"/>
              </a:rPr>
              <a:t>, </a:t>
            </a:r>
            <a:r>
              <a:rPr lang="pl-PL" sz="1400" dirty="0" err="1">
                <a:latin typeface="Trebuchet MS" pitchFamily="34"/>
              </a:rPr>
              <a:t>záujmov</a:t>
            </a:r>
            <a:r>
              <a:rPr lang="pl-PL" sz="1400" dirty="0">
                <a:latin typeface="Trebuchet MS" pitchFamily="34"/>
              </a:rPr>
              <a:t>, aby </a:t>
            </a:r>
            <a:r>
              <a:rPr lang="pl-PL" sz="1400" dirty="0" err="1">
                <a:latin typeface="Trebuchet MS" pitchFamily="34"/>
              </a:rPr>
              <a:t>sa</a:t>
            </a:r>
            <a:r>
              <a:rPr lang="pl-PL" sz="1400" dirty="0">
                <a:latin typeface="Trebuchet MS" pitchFamily="34"/>
              </a:rPr>
              <a:t> "</a:t>
            </a:r>
            <a:r>
              <a:rPr lang="pl-PL" sz="1400" dirty="0" err="1">
                <a:latin typeface="Trebuchet MS" pitchFamily="34"/>
              </a:rPr>
              <a:t>rovnakým</a:t>
            </a:r>
            <a:r>
              <a:rPr lang="pl-PL" sz="1400" dirty="0">
                <a:latin typeface="Trebuchet MS" pitchFamily="34"/>
              </a:rPr>
              <a:t>" </a:t>
            </a:r>
            <a:r>
              <a:rPr lang="pl-PL" sz="1400" dirty="0" err="1">
                <a:latin typeface="Trebuchet MS" pitchFamily="34"/>
              </a:rPr>
              <a:t>spôsobom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rozdelila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sila</a:t>
            </a:r>
            <a:r>
              <a:rPr lang="pl-PL" sz="1400" dirty="0">
                <a:latin typeface="Trebuchet MS" pitchFamily="34"/>
              </a:rPr>
              <a:t> v </a:t>
            </a:r>
            <a:r>
              <a:rPr lang="pl-PL" sz="1400" dirty="0" err="1">
                <a:latin typeface="Trebuchet MS" pitchFamily="34"/>
              </a:rPr>
              <a:t>jednotlivých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skupinách</a:t>
            </a:r>
            <a:r>
              <a:rPr lang="pl-PL" sz="1400" dirty="0">
                <a:latin typeface="Trebuchet MS" pitchFamily="34"/>
              </a:rPr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400" dirty="0" err="1">
                <a:latin typeface="Trebuchet MS" pitchFamily="34"/>
              </a:rPr>
              <a:t>Učiteľ</a:t>
            </a:r>
            <a:r>
              <a:rPr lang="pl-PL" sz="1400" dirty="0">
                <a:latin typeface="Trebuchet MS" pitchFamily="34"/>
              </a:rPr>
              <a:t> by </a:t>
            </a:r>
            <a:r>
              <a:rPr lang="pl-PL" sz="1400" dirty="0" err="1">
                <a:latin typeface="Trebuchet MS" pitchFamily="34"/>
              </a:rPr>
              <a:t>mal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spoločne</a:t>
            </a:r>
            <a:r>
              <a:rPr lang="pl-PL" sz="1400" dirty="0">
                <a:latin typeface="Trebuchet MS" pitchFamily="34"/>
              </a:rPr>
              <a:t> s </a:t>
            </a:r>
            <a:r>
              <a:rPr lang="pl-PL" sz="1400" dirty="0" err="1">
                <a:latin typeface="Trebuchet MS" pitchFamily="34"/>
              </a:rPr>
              <a:t>študentmi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dôkladne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analyzovať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obsah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až</a:t>
            </a:r>
            <a:r>
              <a:rPr lang="pl-PL" sz="1400" dirty="0">
                <a:latin typeface="Trebuchet MS" pitchFamily="34"/>
              </a:rPr>
              <a:t> do momentu, </a:t>
            </a:r>
            <a:r>
              <a:rPr lang="pl-PL" sz="1400" dirty="0" err="1">
                <a:latin typeface="Trebuchet MS" pitchFamily="34"/>
              </a:rPr>
              <a:t>kedy</a:t>
            </a:r>
            <a:r>
              <a:rPr lang="pl-PL" sz="1400" dirty="0">
                <a:latin typeface="Trebuchet MS" pitchFamily="34"/>
              </a:rPr>
              <a:t> ho </a:t>
            </a:r>
            <a:r>
              <a:rPr lang="pl-PL" sz="1400" dirty="0" err="1">
                <a:latin typeface="Trebuchet MS" pitchFamily="34"/>
              </a:rPr>
              <a:t>študenti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pochopia</a:t>
            </a:r>
            <a:r>
              <a:rPr lang="pl-PL" sz="1400" dirty="0">
                <a:latin typeface="Trebuchet MS" pitchFamily="34"/>
              </a:rPr>
              <a:t>. Mali by </a:t>
            </a:r>
            <a:r>
              <a:rPr lang="pl-PL" sz="1400" dirty="0" err="1">
                <a:latin typeface="Trebuchet MS" pitchFamily="34"/>
              </a:rPr>
              <a:t>však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radšej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slúžiť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ako</a:t>
            </a:r>
            <a:r>
              <a:rPr lang="pl-PL" sz="1400" dirty="0">
                <a:latin typeface="Trebuchet MS" pitchFamily="34"/>
              </a:rPr>
              <a:t> pomoc, </a:t>
            </a:r>
            <a:r>
              <a:rPr lang="pl-PL" sz="1400" dirty="0" err="1">
                <a:latin typeface="Trebuchet MS" pitchFamily="34"/>
              </a:rPr>
              <a:t>poradenstvo</a:t>
            </a:r>
            <a:r>
              <a:rPr lang="pl-PL" sz="1400" dirty="0">
                <a:latin typeface="Trebuchet MS" pitchFamily="34"/>
              </a:rPr>
              <a:t>, </a:t>
            </a:r>
            <a:r>
              <a:rPr lang="pl-PL" sz="1400" dirty="0" err="1">
                <a:latin typeface="Trebuchet MS" pitchFamily="34"/>
              </a:rPr>
              <a:t>vysvetlenia</a:t>
            </a:r>
            <a:r>
              <a:rPr lang="pl-PL" sz="1400" dirty="0">
                <a:latin typeface="Trebuchet MS" pitchFamily="34"/>
              </a:rPr>
              <a:t>, a nie </a:t>
            </a:r>
            <a:r>
              <a:rPr lang="pl-PL" sz="1400" dirty="0" err="1">
                <a:latin typeface="Trebuchet MS" pitchFamily="34"/>
              </a:rPr>
              <a:t>náhradou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alebo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hotovými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riešeniami</a:t>
            </a:r>
            <a:r>
              <a:rPr lang="pl-PL" sz="1400" dirty="0">
                <a:latin typeface="Trebuchet MS" pitchFamily="34"/>
              </a:rPr>
              <a:t>. </a:t>
            </a:r>
            <a:r>
              <a:rPr lang="pl-PL" sz="1400" dirty="0" err="1">
                <a:latin typeface="Trebuchet MS" pitchFamily="34"/>
              </a:rPr>
              <a:t>Táto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metóda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bude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tiež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dobrým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spôsobom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zavádzania</a:t>
            </a:r>
            <a:r>
              <a:rPr lang="pl-PL" sz="1400" dirty="0">
                <a:latin typeface="Trebuchet MS" pitchFamily="34"/>
              </a:rPr>
              <a:t> do </a:t>
            </a:r>
            <a:r>
              <a:rPr lang="pl-PL" sz="1400" dirty="0" err="1">
                <a:latin typeface="Trebuchet MS" pitchFamily="34"/>
              </a:rPr>
              <a:t>samostatnosti</a:t>
            </a:r>
            <a:r>
              <a:rPr lang="pl-PL" sz="1400" dirty="0">
                <a:latin typeface="Trebuchet MS" pitchFamily="34"/>
              </a:rPr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400" dirty="0" err="1">
                <a:latin typeface="Trebuchet MS" pitchFamily="34"/>
              </a:rPr>
              <a:t>Ako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prípravu</a:t>
            </a:r>
            <a:r>
              <a:rPr lang="pl-PL" sz="1400" dirty="0">
                <a:latin typeface="Trebuchet MS" pitchFamily="34"/>
              </a:rPr>
              <a:t> na projekt </a:t>
            </a:r>
            <a:r>
              <a:rPr lang="pl-PL" sz="1400" dirty="0" err="1">
                <a:latin typeface="Trebuchet MS" pitchFamily="34"/>
              </a:rPr>
              <a:t>môžete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požiadať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študentov</a:t>
            </a:r>
            <a:r>
              <a:rPr lang="pl-PL" sz="1400" dirty="0">
                <a:latin typeface="Trebuchet MS" pitchFamily="34"/>
              </a:rPr>
              <a:t>, aby si </a:t>
            </a:r>
            <a:r>
              <a:rPr lang="pl-PL" sz="1400" dirty="0" err="1">
                <a:latin typeface="Trebuchet MS" pitchFamily="34"/>
              </a:rPr>
              <a:t>priniesli</a:t>
            </a:r>
            <a:r>
              <a:rPr lang="pl-PL" sz="1400" dirty="0">
                <a:latin typeface="Trebuchet MS" pitchFamily="34"/>
              </a:rPr>
              <a:t> z domu </a:t>
            </a:r>
            <a:r>
              <a:rPr lang="pl-PL" sz="1400" dirty="0" err="1">
                <a:latin typeface="Trebuchet MS" pitchFamily="34"/>
              </a:rPr>
              <a:t>stolové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hry</a:t>
            </a:r>
            <a:r>
              <a:rPr lang="pl-PL" sz="1400" dirty="0">
                <a:latin typeface="Trebuchet MS" pitchFamily="34"/>
              </a:rPr>
              <a:t> (</a:t>
            </a:r>
            <a:r>
              <a:rPr lang="pl-PL" sz="1400" dirty="0" err="1">
                <a:latin typeface="Trebuchet MS" pitchFamily="34"/>
              </a:rPr>
              <a:t>prípadne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sa</a:t>
            </a:r>
            <a:r>
              <a:rPr lang="pl-PL" sz="1400" dirty="0">
                <a:latin typeface="Trebuchet MS" pitchFamily="34"/>
              </a:rPr>
              <a:t> o </a:t>
            </a:r>
            <a:r>
              <a:rPr lang="pl-PL" sz="1400" dirty="0" err="1">
                <a:latin typeface="Trebuchet MS" pitchFamily="34"/>
              </a:rPr>
              <a:t>ne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postará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učiteľ</a:t>
            </a:r>
            <a:r>
              <a:rPr lang="pl-PL" sz="1400" dirty="0">
                <a:latin typeface="Trebuchet MS" pitchFamily="34"/>
              </a:rPr>
              <a:t>).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1400" dirty="0" err="1">
                <a:latin typeface="Trebuchet MS" pitchFamily="34"/>
              </a:rPr>
              <a:t>Učiteľ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môže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pomôcť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študentom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vytvorením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pracovného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plánu</a:t>
            </a:r>
            <a:r>
              <a:rPr lang="pl-PL" sz="1400" dirty="0">
                <a:latin typeface="Trebuchet MS" pitchFamily="34"/>
              </a:rPr>
              <a:t>, </a:t>
            </a:r>
            <a:r>
              <a:rPr lang="pl-PL" sz="1400" dirty="0" err="1">
                <a:latin typeface="Trebuchet MS" pitchFamily="34"/>
              </a:rPr>
              <a:t>čím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stanoví</a:t>
            </a:r>
            <a:r>
              <a:rPr lang="pl-PL" sz="1400" dirty="0">
                <a:latin typeface="Trebuchet MS" pitchFamily="34"/>
              </a:rPr>
              <a:t> ciele </a:t>
            </a:r>
            <a:r>
              <a:rPr lang="pl-PL" sz="1400" dirty="0" err="1">
                <a:latin typeface="Trebuchet MS" pitchFamily="34"/>
              </a:rPr>
              <a:t>pre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jednotlivé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lekcie</a:t>
            </a:r>
            <a:r>
              <a:rPr lang="pl-PL" sz="1400" dirty="0">
                <a:latin typeface="Trebuchet MS" pitchFamily="34"/>
              </a:rPr>
              <a:t>. </a:t>
            </a:r>
            <a:r>
              <a:rPr lang="pl-PL" sz="1400" dirty="0" err="1">
                <a:latin typeface="Trebuchet MS" pitchFamily="34"/>
              </a:rPr>
              <a:t>Tiež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môže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nechať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študentov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voľné</a:t>
            </a:r>
            <a:r>
              <a:rPr lang="pl-PL" sz="1400" dirty="0">
                <a:latin typeface="Trebuchet MS" pitchFamily="34"/>
              </a:rPr>
              <a:t>, v tom </a:t>
            </a:r>
            <a:r>
              <a:rPr lang="pl-PL" sz="1400" dirty="0" err="1">
                <a:latin typeface="Trebuchet MS" pitchFamily="34"/>
              </a:rPr>
              <a:t>prípade</a:t>
            </a:r>
            <a:r>
              <a:rPr lang="pl-PL" sz="1400" dirty="0">
                <a:latin typeface="Trebuchet MS" pitchFamily="34"/>
              </a:rPr>
              <a:t> si sami </a:t>
            </a:r>
            <a:r>
              <a:rPr lang="pl-PL" sz="1400" dirty="0" err="1">
                <a:latin typeface="Trebuchet MS" pitchFamily="34"/>
              </a:rPr>
              <a:t>stanovia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postup</a:t>
            </a:r>
            <a:r>
              <a:rPr lang="pl-PL" sz="1400" dirty="0">
                <a:latin typeface="Trebuchet MS" pitchFamily="34"/>
              </a:rPr>
              <a:t>, </a:t>
            </a:r>
            <a:r>
              <a:rPr lang="pl-PL" sz="1400" dirty="0" err="1">
                <a:latin typeface="Trebuchet MS" pitchFamily="34"/>
              </a:rPr>
              <a:t>využívajúc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navrhnutý</a:t>
            </a:r>
            <a:r>
              <a:rPr lang="pl-PL" sz="1400" dirty="0">
                <a:latin typeface="Trebuchet MS" pitchFamily="34"/>
              </a:rPr>
              <a:t> </a:t>
            </a:r>
            <a:r>
              <a:rPr lang="pl-PL" sz="1400" dirty="0" err="1">
                <a:latin typeface="Trebuchet MS" pitchFamily="34"/>
              </a:rPr>
              <a:t>plán</a:t>
            </a:r>
            <a:r>
              <a:rPr lang="pl-PL" sz="1400" dirty="0">
                <a:latin typeface="Trebuchet MS" pitchFamily="34"/>
              </a:rPr>
              <a:t>.</a:t>
            </a:r>
          </a:p>
          <a:p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62952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kienka, Edukacja, Stos, Czerwony, Kobieta, Blask">
            <a:extLst>
              <a:ext uri="{FF2B5EF4-FFF2-40B4-BE49-F238E27FC236}">
                <a16:creationId xmlns:a16="http://schemas.microsoft.com/office/drawing/2014/main" id="{005773F4-617D-4465-855B-4C3831645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9" r="4958"/>
          <a:stretch/>
        </p:blipFill>
        <p:spPr bwMode="auto">
          <a:xfrm>
            <a:off x="21" y="2813610"/>
            <a:ext cx="2357278" cy="34874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5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A65D589E-5EF9-42AF-AB3C-DB07905E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346" y="2776223"/>
            <a:ext cx="6884064" cy="652777"/>
          </a:xfrm>
        </p:spPr>
        <p:txBody>
          <a:bodyPr anchor="b">
            <a:normAutofit fontScale="90000"/>
          </a:bodyPr>
          <a:lstStyle/>
          <a:p>
            <a:r>
              <a:rPr lang="pl-PL" sz="4100" b="1" dirty="0"/>
              <a:t>PRÍRUČKA PRE UČITEĽOV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77E35A-EE5F-45A6-82A3-0FE7FDC09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508" y="3937262"/>
            <a:ext cx="8241741" cy="230448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 err="1">
                <a:latin typeface="Trebuchet MS" pitchFamily="34"/>
              </a:rPr>
              <a:t>Čas</a:t>
            </a:r>
            <a:r>
              <a:rPr lang="pl-PL" sz="2000" dirty="0">
                <a:latin typeface="Trebuchet MS" pitchFamily="34"/>
              </a:rPr>
              <a:t> na </a:t>
            </a:r>
            <a:r>
              <a:rPr lang="pl-PL" sz="2000" dirty="0" err="1">
                <a:latin typeface="Trebuchet MS" pitchFamily="34"/>
              </a:rPr>
              <a:t>realizáciu</a:t>
            </a:r>
            <a:r>
              <a:rPr lang="pl-PL" sz="2000" dirty="0">
                <a:latin typeface="Trebuchet MS" pitchFamily="34"/>
              </a:rPr>
              <a:t> projektu by </a:t>
            </a:r>
            <a:r>
              <a:rPr lang="pl-PL" sz="2000" dirty="0" err="1">
                <a:latin typeface="Trebuchet MS" pitchFamily="34"/>
              </a:rPr>
              <a:t>mal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byť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prispôsobený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schopnostiam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študentov</a:t>
            </a:r>
            <a:r>
              <a:rPr lang="pl-PL" sz="2000" dirty="0">
                <a:latin typeface="Trebuchet MS" pitchFamily="34"/>
              </a:rPr>
              <a:t>. Nie je </a:t>
            </a:r>
            <a:r>
              <a:rPr lang="pl-PL" sz="2000" dirty="0" err="1">
                <a:latin typeface="Trebuchet MS" pitchFamily="34"/>
              </a:rPr>
              <a:t>predom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určený</a:t>
            </a:r>
            <a:r>
              <a:rPr lang="pl-PL" sz="2000" dirty="0">
                <a:latin typeface="Trebuchet MS" pitchFamily="34"/>
              </a:rPr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 err="1">
                <a:latin typeface="Trebuchet MS" pitchFamily="34"/>
              </a:rPr>
              <a:t>Taktiež</a:t>
            </a:r>
            <a:r>
              <a:rPr lang="pl-PL" sz="2000" dirty="0">
                <a:latin typeface="Trebuchet MS" pitchFamily="34"/>
              </a:rPr>
              <a:t> je </a:t>
            </a:r>
            <a:r>
              <a:rPr lang="pl-PL" sz="2000" dirty="0" err="1">
                <a:latin typeface="Trebuchet MS" pitchFamily="34"/>
              </a:rPr>
              <a:t>možné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zaviesť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anonymné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hodnotenie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prezentovanej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práce</a:t>
            </a:r>
            <a:r>
              <a:rPr lang="pl-PL" sz="2000" dirty="0">
                <a:latin typeface="Trebuchet MS" pitchFamily="34"/>
              </a:rPr>
              <a:t> danej skupiny </a:t>
            </a:r>
            <a:r>
              <a:rPr lang="pl-PL" sz="2000" dirty="0" err="1">
                <a:latin typeface="Trebuchet MS" pitchFamily="34"/>
              </a:rPr>
              <a:t>inými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študentmi</a:t>
            </a:r>
            <a:r>
              <a:rPr lang="pl-PL" sz="2000" dirty="0">
                <a:latin typeface="Trebuchet MS" pitchFamily="34"/>
              </a:rPr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pl-PL" sz="2000" dirty="0">
                <a:latin typeface="Trebuchet MS" pitchFamily="34"/>
              </a:rPr>
              <a:t>Bolo by </a:t>
            </a:r>
            <a:r>
              <a:rPr lang="pl-PL" sz="2000" dirty="0" err="1">
                <a:latin typeface="Trebuchet MS" pitchFamily="34"/>
              </a:rPr>
              <a:t>dobré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šíriť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vytvorené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stolové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hry</a:t>
            </a:r>
            <a:r>
              <a:rPr lang="pl-PL" sz="2000" dirty="0">
                <a:latin typeface="Trebuchet MS" pitchFamily="34"/>
              </a:rPr>
              <a:t> po </a:t>
            </a:r>
            <a:r>
              <a:rPr lang="pl-PL" sz="2000" dirty="0" err="1">
                <a:latin typeface="Trebuchet MS" pitchFamily="34"/>
              </a:rPr>
              <a:t>škole</a:t>
            </a:r>
            <a:r>
              <a:rPr lang="pl-PL" sz="2000" dirty="0">
                <a:latin typeface="Trebuchet MS" pitchFamily="34"/>
              </a:rPr>
              <a:t>, aby </a:t>
            </a:r>
            <a:r>
              <a:rPr lang="pl-PL" sz="2000" dirty="0" err="1">
                <a:latin typeface="Trebuchet MS" pitchFamily="34"/>
              </a:rPr>
              <a:t>študenti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videli</a:t>
            </a:r>
            <a:r>
              <a:rPr lang="pl-PL" sz="2000" dirty="0">
                <a:latin typeface="Trebuchet MS" pitchFamily="34"/>
              </a:rPr>
              <a:t>, </a:t>
            </a:r>
            <a:r>
              <a:rPr lang="pl-PL" sz="2000" dirty="0" err="1">
                <a:latin typeface="Trebuchet MS" pitchFamily="34"/>
              </a:rPr>
              <a:t>že</a:t>
            </a:r>
            <a:r>
              <a:rPr lang="pl-PL" sz="2000" dirty="0">
                <a:latin typeface="Trebuchet MS" pitchFamily="34"/>
              </a:rPr>
              <a:t> ich </a:t>
            </a:r>
            <a:r>
              <a:rPr lang="pl-PL" sz="2000" dirty="0" err="1">
                <a:latin typeface="Trebuchet MS" pitchFamily="34"/>
              </a:rPr>
              <a:t>práca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má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praktické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využitie</a:t>
            </a:r>
            <a:r>
              <a:rPr lang="pl-PL" sz="2000" dirty="0">
                <a:latin typeface="Trebuchet MS" pitchFamily="34"/>
              </a:rPr>
              <a:t>. </a:t>
            </a:r>
            <a:r>
              <a:rPr lang="pl-PL" sz="2000" dirty="0" err="1">
                <a:latin typeface="Trebuchet MS" pitchFamily="34"/>
              </a:rPr>
              <a:t>Bude</a:t>
            </a:r>
            <a:r>
              <a:rPr lang="pl-PL" sz="2000" dirty="0">
                <a:latin typeface="Trebuchet MS" pitchFamily="34"/>
              </a:rPr>
              <a:t> to </a:t>
            </a:r>
            <a:r>
              <a:rPr lang="pl-PL" sz="2000" dirty="0" err="1">
                <a:latin typeface="Trebuchet MS" pitchFamily="34"/>
              </a:rPr>
              <a:t>pre</a:t>
            </a:r>
            <a:r>
              <a:rPr lang="pl-PL" sz="2000" dirty="0">
                <a:latin typeface="Trebuchet MS" pitchFamily="34"/>
              </a:rPr>
              <a:t> nich </a:t>
            </a:r>
            <a:r>
              <a:rPr lang="pl-PL" sz="2000" dirty="0" err="1">
                <a:latin typeface="Trebuchet MS" pitchFamily="34"/>
              </a:rPr>
              <a:t>spôsob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významného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ocenenia</a:t>
            </a:r>
            <a:r>
              <a:rPr lang="pl-PL" sz="2000" dirty="0">
                <a:latin typeface="Trebuchet MS" pitchFamily="34"/>
              </a:rPr>
              <a:t> a </a:t>
            </a:r>
            <a:r>
              <a:rPr lang="pl-PL" sz="2000" dirty="0" err="1">
                <a:latin typeface="Trebuchet MS" pitchFamily="34"/>
              </a:rPr>
              <a:t>pozitívnej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stimulácie</a:t>
            </a:r>
            <a:r>
              <a:rPr lang="pl-PL" sz="2000" dirty="0">
                <a:latin typeface="Trebuchet MS" pitchFamily="34"/>
              </a:rPr>
              <a:t>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endParaRPr lang="pl-PL" sz="2000" dirty="0">
              <a:latin typeface="Trebuchet MS" pitchFamily="34"/>
            </a:endParaRPr>
          </a:p>
          <a:p>
            <a:pPr lvl="0">
              <a:spcBef>
                <a:spcPts val="475"/>
              </a:spcBef>
              <a:spcAft>
                <a:spcPts val="600"/>
              </a:spcAft>
            </a:pPr>
            <a:endParaRPr lang="pl-PL" sz="2000" dirty="0">
              <a:latin typeface="Trebuchet MS" pitchFamily="34"/>
            </a:endParaRPr>
          </a:p>
          <a:p>
            <a:pPr lvl="0">
              <a:spcBef>
                <a:spcPts val="475"/>
              </a:spcBef>
              <a:spcAft>
                <a:spcPts val="600"/>
              </a:spcAft>
            </a:pPr>
            <a:endParaRPr lang="pl-PL" sz="2000" dirty="0">
              <a:latin typeface="Trebuchet MS" pitchFamily="34"/>
            </a:endParaRPr>
          </a:p>
          <a:p>
            <a:pPr lvl="0">
              <a:spcBef>
                <a:spcPts val="475"/>
              </a:spcBef>
              <a:spcAft>
                <a:spcPts val="600"/>
              </a:spcAft>
            </a:pPr>
            <a:endParaRPr lang="pl-PL" sz="2000" dirty="0">
              <a:latin typeface="Trebuchet MS" pitchFamily="34"/>
            </a:endParaRPr>
          </a:p>
          <a:p>
            <a:pPr lvl="0">
              <a:spcBef>
                <a:spcPts val="475"/>
              </a:spcBef>
              <a:spcAft>
                <a:spcPts val="600"/>
              </a:spcAft>
            </a:pPr>
            <a:endParaRPr lang="pl-PL" sz="2000" dirty="0">
              <a:latin typeface="Trebuchet MS" pitchFamily="34"/>
            </a:endParaRPr>
          </a:p>
          <a:p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7ECCF5-985E-4F16-97EC-16897A78B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1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DA2B9-EBFD-4696-BDA9-6C7D21A1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47FF"/>
                </a:solidFill>
              </a:rPr>
              <a:t>ÚVOD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825"/>
            <a:ext cx="10515600" cy="4357138"/>
          </a:xfrm>
        </p:spPr>
        <p:txBody>
          <a:bodyPr/>
          <a:lstStyle/>
          <a:p>
            <a:pPr marL="0" lvl="0" indent="0">
              <a:buNone/>
            </a:pPr>
            <a:r>
              <a:rPr lang="pl-PL" dirty="0" err="1">
                <a:solidFill>
                  <a:srgbClr val="0070C0"/>
                </a:solidFill>
              </a:rPr>
              <a:t>Vitajte</a:t>
            </a:r>
            <a:r>
              <a:rPr lang="pl-PL" dirty="0">
                <a:solidFill>
                  <a:srgbClr val="0070C0"/>
                </a:solidFill>
              </a:rPr>
              <a:t>, Moji </a:t>
            </a:r>
            <a:r>
              <a:rPr lang="pl-PL" dirty="0" err="1">
                <a:solidFill>
                  <a:srgbClr val="0070C0"/>
                </a:solidFill>
              </a:rPr>
              <a:t>Drahí</a:t>
            </a:r>
            <a:r>
              <a:rPr lang="pl-PL" dirty="0">
                <a:solidFill>
                  <a:srgbClr val="0070C0"/>
                </a:solidFill>
              </a:rPr>
              <a:t>!</a:t>
            </a:r>
          </a:p>
          <a:p>
            <a:pPr marL="0" lvl="0" indent="0">
              <a:buNone/>
            </a:pPr>
            <a:r>
              <a:rPr lang="pl-PL" dirty="0" err="1">
                <a:solidFill>
                  <a:srgbClr val="0070C0"/>
                </a:solidFill>
              </a:rPr>
              <a:t>Máte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radi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hranie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stolových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hier</a:t>
            </a:r>
            <a:r>
              <a:rPr lang="pl-PL" dirty="0">
                <a:solidFill>
                  <a:srgbClr val="0070C0"/>
                </a:solidFill>
              </a:rPr>
              <a:t>? </a:t>
            </a:r>
            <a:r>
              <a:rPr lang="pl-PL" dirty="0" err="1">
                <a:solidFill>
                  <a:srgbClr val="0070C0"/>
                </a:solidFill>
              </a:rPr>
              <a:t>Poznáte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Číňana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Zberač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húb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alebo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iné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r>
              <a:rPr lang="pl-PL" dirty="0" err="1">
                <a:solidFill>
                  <a:srgbClr val="0070C0"/>
                </a:solidFill>
              </a:rPr>
              <a:t>Dnes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bude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vašou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úlohou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vytvorenie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takého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stolového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 s </a:t>
            </a:r>
            <a:r>
              <a:rPr lang="pl-PL" dirty="0" err="1">
                <a:solidFill>
                  <a:srgbClr val="0070C0"/>
                </a:solidFill>
              </a:rPr>
              <a:t>matematickým</a:t>
            </a:r>
            <a:r>
              <a:rPr lang="pl-PL" dirty="0">
                <a:solidFill>
                  <a:srgbClr val="0070C0"/>
                </a:solidFill>
              </a:rPr>
              <a:t> charakterom. </a:t>
            </a:r>
            <a:r>
              <a:rPr lang="pl-PL" dirty="0" err="1">
                <a:solidFill>
                  <a:srgbClr val="0070C0"/>
                </a:solidFill>
              </a:rPr>
              <a:t>Ide</a:t>
            </a:r>
            <a:r>
              <a:rPr lang="pl-PL" dirty="0">
                <a:solidFill>
                  <a:srgbClr val="0070C0"/>
                </a:solidFill>
              </a:rPr>
              <a:t> o to, aby </a:t>
            </a:r>
            <a:r>
              <a:rPr lang="pl-PL" dirty="0" err="1">
                <a:solidFill>
                  <a:srgbClr val="0070C0"/>
                </a:solidFill>
              </a:rPr>
              <a:t>sa</a:t>
            </a:r>
            <a:r>
              <a:rPr lang="pl-PL" dirty="0">
                <a:solidFill>
                  <a:srgbClr val="0070C0"/>
                </a:solidFill>
              </a:rPr>
              <a:t> cez </a:t>
            </a:r>
            <a:r>
              <a:rPr lang="pl-PL" dirty="0" err="1">
                <a:solidFill>
                  <a:srgbClr val="0070C0"/>
                </a:solidFill>
              </a:rPr>
              <a:t>hru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učiť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počítať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rozmýšľať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riešiť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úlohy</a:t>
            </a:r>
            <a:r>
              <a:rPr lang="pl-PL" dirty="0">
                <a:solidFill>
                  <a:srgbClr val="0070C0"/>
                </a:solidFill>
              </a:rPr>
              <a:t> a podobne, </a:t>
            </a:r>
            <a:r>
              <a:rPr lang="pl-PL" dirty="0" err="1">
                <a:solidFill>
                  <a:srgbClr val="0070C0"/>
                </a:solidFill>
              </a:rPr>
              <a:t>teda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spojiť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príjemné</a:t>
            </a:r>
            <a:r>
              <a:rPr lang="pl-PL" dirty="0">
                <a:solidFill>
                  <a:srgbClr val="0070C0"/>
                </a:solidFill>
              </a:rPr>
              <a:t> s </a:t>
            </a:r>
            <a:r>
              <a:rPr lang="pl-PL" dirty="0" err="1">
                <a:solidFill>
                  <a:srgbClr val="0070C0"/>
                </a:solidFill>
              </a:rPr>
              <a:t>užitočným</a:t>
            </a:r>
            <a:r>
              <a:rPr lang="pl-PL" dirty="0">
                <a:solidFill>
                  <a:srgbClr val="0070C0"/>
                </a:solidFill>
              </a:rPr>
              <a:t>. </a:t>
            </a:r>
            <a:r>
              <a:rPr lang="pl-PL" dirty="0" err="1">
                <a:solidFill>
                  <a:srgbClr val="0070C0"/>
                </a:solidFill>
              </a:rPr>
              <a:t>Dúfam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že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sa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budete</a:t>
            </a:r>
            <a:r>
              <a:rPr lang="pl-PL" dirty="0">
                <a:solidFill>
                  <a:srgbClr val="0070C0"/>
                </a:solidFill>
              </a:rPr>
              <a:t> dobre </a:t>
            </a:r>
            <a:r>
              <a:rPr lang="pl-PL" dirty="0" err="1">
                <a:solidFill>
                  <a:srgbClr val="0070C0"/>
                </a:solidFill>
              </a:rPr>
              <a:t>zabávať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pri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tvorbe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svojej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vlastnej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stolovej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. </a:t>
            </a:r>
            <a:r>
              <a:rPr lang="pl-PL" dirty="0" err="1">
                <a:solidFill>
                  <a:srgbClr val="0070C0"/>
                </a:solidFill>
              </a:rPr>
              <a:t>Vítam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vás</a:t>
            </a:r>
            <a:r>
              <a:rPr lang="pl-PL" dirty="0">
                <a:solidFill>
                  <a:srgbClr val="0070C0"/>
                </a:solidFill>
              </a:rPr>
              <a:t>!</a:t>
            </a:r>
            <a:endParaRPr lang="pl-PL" dirty="0"/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FC3A5B5B-99A3-4DD8-8419-8F58C518DBBF}"/>
              </a:ext>
            </a:extLst>
          </p:cNvPr>
          <p:cNvSpPr/>
          <p:nvPr/>
        </p:nvSpPr>
        <p:spPr>
          <a:xfrm>
            <a:off x="10842150" y="365125"/>
            <a:ext cx="617174" cy="620884"/>
          </a:xfrm>
          <a:prstGeom prst="flowChartConnector">
            <a:avLst/>
          </a:prstGeom>
          <a:solidFill>
            <a:srgbClr val="7890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8886074C-6E6B-42F5-8F26-047744492047}"/>
              </a:ext>
            </a:extLst>
          </p:cNvPr>
          <p:cNvSpPr/>
          <p:nvPr/>
        </p:nvSpPr>
        <p:spPr>
          <a:xfrm>
            <a:off x="9607802" y="691419"/>
            <a:ext cx="617174" cy="620884"/>
          </a:xfrm>
          <a:prstGeom prst="flowChartConnector">
            <a:avLst/>
          </a:prstGeom>
          <a:solidFill>
            <a:srgbClr val="DE2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DBFF84AE-008A-4620-82C7-224A461E107D}"/>
              </a:ext>
            </a:extLst>
          </p:cNvPr>
          <p:cNvSpPr/>
          <p:nvPr/>
        </p:nvSpPr>
        <p:spPr>
          <a:xfrm>
            <a:off x="10224976" y="500062"/>
            <a:ext cx="617174" cy="62088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3A6CD6F1-1A6F-473C-A4CC-DAFC73379D2D}"/>
              </a:ext>
            </a:extLst>
          </p:cNvPr>
          <p:cNvSpPr/>
          <p:nvPr/>
        </p:nvSpPr>
        <p:spPr>
          <a:xfrm>
            <a:off x="9006635" y="880612"/>
            <a:ext cx="617174" cy="620884"/>
          </a:xfrm>
          <a:prstGeom prst="flowChartConnector">
            <a:avLst/>
          </a:prstGeom>
          <a:solidFill>
            <a:srgbClr val="D4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>
            <a:extLst>
              <a:ext uri="{FF2B5EF4-FFF2-40B4-BE49-F238E27FC236}">
                <a16:creationId xmlns:a16="http://schemas.microsoft.com/office/drawing/2014/main" id="{BC7A61CC-D9DD-4BEB-B4FD-93D3AB6F392D}"/>
              </a:ext>
            </a:extLst>
          </p:cNvPr>
          <p:cNvSpPr/>
          <p:nvPr/>
        </p:nvSpPr>
        <p:spPr>
          <a:xfrm>
            <a:off x="8381458" y="1027906"/>
            <a:ext cx="617174" cy="62088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>
            <a:extLst>
              <a:ext uri="{FF2B5EF4-FFF2-40B4-BE49-F238E27FC236}">
                <a16:creationId xmlns:a16="http://schemas.microsoft.com/office/drawing/2014/main" id="{A8B5F9B3-5774-47F9-99C7-4173B96663A5}"/>
              </a:ext>
            </a:extLst>
          </p:cNvPr>
          <p:cNvSpPr/>
          <p:nvPr/>
        </p:nvSpPr>
        <p:spPr>
          <a:xfrm>
            <a:off x="7788294" y="1162843"/>
            <a:ext cx="617174" cy="62088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>
            <a:extLst>
              <a:ext uri="{FF2B5EF4-FFF2-40B4-BE49-F238E27FC236}">
                <a16:creationId xmlns:a16="http://schemas.microsoft.com/office/drawing/2014/main" id="{DFC575B3-DD8E-4A44-B967-319B11672973}"/>
              </a:ext>
            </a:extLst>
          </p:cNvPr>
          <p:cNvSpPr/>
          <p:nvPr/>
        </p:nvSpPr>
        <p:spPr>
          <a:xfrm>
            <a:off x="7157871" y="1162843"/>
            <a:ext cx="617174" cy="62088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>
            <a:extLst>
              <a:ext uri="{FF2B5EF4-FFF2-40B4-BE49-F238E27FC236}">
                <a16:creationId xmlns:a16="http://schemas.microsoft.com/office/drawing/2014/main" id="{85B5FAEB-4F3E-455E-8E08-32F961805617}"/>
              </a:ext>
            </a:extLst>
          </p:cNvPr>
          <p:cNvSpPr/>
          <p:nvPr/>
        </p:nvSpPr>
        <p:spPr>
          <a:xfrm>
            <a:off x="6538713" y="1111702"/>
            <a:ext cx="617174" cy="62088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>
            <a:extLst>
              <a:ext uri="{FF2B5EF4-FFF2-40B4-BE49-F238E27FC236}">
                <a16:creationId xmlns:a16="http://schemas.microsoft.com/office/drawing/2014/main" id="{733AC6C0-D05F-4216-8CD6-DF1008E55BD4}"/>
              </a:ext>
            </a:extLst>
          </p:cNvPr>
          <p:cNvSpPr/>
          <p:nvPr/>
        </p:nvSpPr>
        <p:spPr>
          <a:xfrm>
            <a:off x="11336871" y="697820"/>
            <a:ext cx="775460" cy="732890"/>
          </a:xfrm>
          <a:prstGeom prst="flowChartConnector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>
            <a:extLst>
              <a:ext uri="{FF2B5EF4-FFF2-40B4-BE49-F238E27FC236}">
                <a16:creationId xmlns:a16="http://schemas.microsoft.com/office/drawing/2014/main" id="{82DF4B7A-9D35-422C-A69A-E843EED4CBD4}"/>
              </a:ext>
            </a:extLst>
          </p:cNvPr>
          <p:cNvSpPr/>
          <p:nvPr/>
        </p:nvSpPr>
        <p:spPr>
          <a:xfrm>
            <a:off x="5908290" y="1147800"/>
            <a:ext cx="617174" cy="62088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>
            <a:extLst>
              <a:ext uri="{FF2B5EF4-FFF2-40B4-BE49-F238E27FC236}">
                <a16:creationId xmlns:a16="http://schemas.microsoft.com/office/drawing/2014/main" id="{41B46C17-240C-4593-98C3-76073A7C687F}"/>
              </a:ext>
            </a:extLst>
          </p:cNvPr>
          <p:cNvSpPr/>
          <p:nvPr/>
        </p:nvSpPr>
        <p:spPr>
          <a:xfrm>
            <a:off x="5295757" y="1282737"/>
            <a:ext cx="617174" cy="620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>
            <a:extLst>
              <a:ext uri="{FF2B5EF4-FFF2-40B4-BE49-F238E27FC236}">
                <a16:creationId xmlns:a16="http://schemas.microsoft.com/office/drawing/2014/main" id="{3ED60E0D-7596-4D18-BBA9-1F5EBDCBBD01}"/>
              </a:ext>
            </a:extLst>
          </p:cNvPr>
          <p:cNvSpPr/>
          <p:nvPr/>
        </p:nvSpPr>
        <p:spPr>
          <a:xfrm>
            <a:off x="4681946" y="1312303"/>
            <a:ext cx="617174" cy="6208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>
            <a:extLst>
              <a:ext uri="{FF2B5EF4-FFF2-40B4-BE49-F238E27FC236}">
                <a16:creationId xmlns:a16="http://schemas.microsoft.com/office/drawing/2014/main" id="{7C8786D1-1E7A-46AB-A07B-C7978A08CE3D}"/>
              </a:ext>
            </a:extLst>
          </p:cNvPr>
          <p:cNvSpPr/>
          <p:nvPr/>
        </p:nvSpPr>
        <p:spPr>
          <a:xfrm>
            <a:off x="4046176" y="1330626"/>
            <a:ext cx="617174" cy="62088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chemat blokowy: łącznik 27">
            <a:extLst>
              <a:ext uri="{FF2B5EF4-FFF2-40B4-BE49-F238E27FC236}">
                <a16:creationId xmlns:a16="http://schemas.microsoft.com/office/drawing/2014/main" id="{1B5FE1CB-8122-41E4-82E0-9820AC70E974}"/>
              </a:ext>
            </a:extLst>
          </p:cNvPr>
          <p:cNvSpPr/>
          <p:nvPr/>
        </p:nvSpPr>
        <p:spPr>
          <a:xfrm>
            <a:off x="11500315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>
            <a:extLst>
              <a:ext uri="{FF2B5EF4-FFF2-40B4-BE49-F238E27FC236}">
                <a16:creationId xmlns:a16="http://schemas.microsoft.com/office/drawing/2014/main" id="{E760B9D3-D121-4D8A-BAAE-BAC4BE8203F1}"/>
              </a:ext>
            </a:extLst>
          </p:cNvPr>
          <p:cNvSpPr/>
          <p:nvPr/>
        </p:nvSpPr>
        <p:spPr>
          <a:xfrm>
            <a:off x="11781982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Monopol, Gry, Kostki Do Gry, Strategii">
            <a:extLst>
              <a:ext uri="{FF2B5EF4-FFF2-40B4-BE49-F238E27FC236}">
                <a16:creationId xmlns:a16="http://schemas.microsoft.com/office/drawing/2014/main" id="{936E2E49-14EF-459C-8F7C-64F2030A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2886"/>
            <a:ext cx="2204038" cy="15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Farby, Kolorowe, Grafika, Barwa">
            <a:extLst>
              <a:ext uri="{FF2B5EF4-FFF2-40B4-BE49-F238E27FC236}">
                <a16:creationId xmlns:a16="http://schemas.microsoft.com/office/drawing/2014/main" id="{F9730B3B-7C86-44BC-9BC4-4D6025D5E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1" b="34277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saki, Filc, Kolor, Długopis Z Włókna">
            <a:extLst>
              <a:ext uri="{FF2B5EF4-FFF2-40B4-BE49-F238E27FC236}">
                <a16:creationId xmlns:a16="http://schemas.microsoft.com/office/drawing/2014/main" id="{DD4B67C7-284F-41C5-AEFF-745CBDF69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6" b="22609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redki, Kolorować, Kolor, Malowanie">
            <a:extLst>
              <a:ext uri="{FF2B5EF4-FFF2-40B4-BE49-F238E27FC236}">
                <a16:creationId xmlns:a16="http://schemas.microsoft.com/office/drawing/2014/main" id="{A49AC5D0-AA0A-49DA-9C79-C8C250737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b="5574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D21CF5-8590-49DA-97CD-0A22AC18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ÚLOHA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F810E-8E0D-425E-AFE1-8E2DDB1E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dirty="0" err="1">
                <a:solidFill>
                  <a:schemeClr val="bg1"/>
                </a:solidFill>
              </a:rPr>
              <a:t>Budete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pracovať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vo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skupinách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najlepšie</a:t>
            </a:r>
            <a:r>
              <a:rPr lang="pl-PL" sz="1800" dirty="0">
                <a:solidFill>
                  <a:schemeClr val="bg1"/>
                </a:solidFill>
              </a:rPr>
              <a:t> 3-4 </a:t>
            </a:r>
            <a:r>
              <a:rPr lang="pl-PL" sz="1800" dirty="0" err="1">
                <a:solidFill>
                  <a:schemeClr val="bg1"/>
                </a:solidFill>
              </a:rPr>
              <a:t>členných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  <a:r>
              <a:rPr lang="pl-PL" sz="1800" dirty="0" err="1">
                <a:solidFill>
                  <a:schemeClr val="bg1"/>
                </a:solidFill>
              </a:rPr>
              <a:t>Každá</a:t>
            </a:r>
            <a:r>
              <a:rPr lang="pl-PL" sz="1800" dirty="0">
                <a:solidFill>
                  <a:schemeClr val="bg1"/>
                </a:solidFill>
              </a:rPr>
              <a:t> skupina sama </a:t>
            </a:r>
            <a:r>
              <a:rPr lang="pl-PL" sz="1800" dirty="0" err="1">
                <a:solidFill>
                  <a:schemeClr val="bg1"/>
                </a:solidFill>
              </a:rPr>
              <a:t>rozhodne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akou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technikou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vyrobí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svoju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hru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  <a:r>
              <a:rPr lang="pl-PL" sz="1800" dirty="0" err="1">
                <a:solidFill>
                  <a:schemeClr val="bg1"/>
                </a:solidFill>
              </a:rPr>
              <a:t>Môžu</a:t>
            </a:r>
            <a:r>
              <a:rPr lang="pl-PL" sz="1800" dirty="0">
                <a:solidFill>
                  <a:schemeClr val="bg1"/>
                </a:solidFill>
              </a:rPr>
              <a:t> to </a:t>
            </a:r>
            <a:r>
              <a:rPr lang="pl-PL" sz="1800" dirty="0" err="1">
                <a:solidFill>
                  <a:schemeClr val="bg1"/>
                </a:solidFill>
              </a:rPr>
              <a:t>byť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pastelky</a:t>
            </a:r>
            <a:r>
              <a:rPr lang="pl-PL" sz="1800" dirty="0">
                <a:solidFill>
                  <a:schemeClr val="bg1"/>
                </a:solidFill>
              </a:rPr>
              <a:t>, farby, </a:t>
            </a:r>
            <a:r>
              <a:rPr lang="pl-PL" sz="1800" dirty="0" err="1">
                <a:solidFill>
                  <a:schemeClr val="bg1"/>
                </a:solidFill>
              </a:rPr>
              <a:t>fixky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výrezky</a:t>
            </a:r>
            <a:r>
              <a:rPr lang="pl-PL" sz="1800" dirty="0">
                <a:solidFill>
                  <a:schemeClr val="bg1"/>
                </a:solidFill>
              </a:rPr>
              <a:t>... </a:t>
            </a:r>
            <a:r>
              <a:rPr lang="pl-PL" sz="1800" dirty="0" err="1">
                <a:solidFill>
                  <a:schemeClr val="bg1"/>
                </a:solidFill>
              </a:rPr>
              <a:t>čokoľvek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čo</a:t>
            </a:r>
            <a:r>
              <a:rPr lang="pl-PL" sz="1800" dirty="0">
                <a:solidFill>
                  <a:schemeClr val="bg1"/>
                </a:solidFill>
              </a:rPr>
              <a:t> si sami </a:t>
            </a:r>
            <a:r>
              <a:rPr lang="pl-PL" sz="1800" dirty="0" err="1">
                <a:solidFill>
                  <a:schemeClr val="bg1"/>
                </a:solidFill>
              </a:rPr>
              <a:t>zvolíte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čo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vám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páči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čo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radi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robíte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buNone/>
            </a:pPr>
            <a:r>
              <a:rPr lang="pl-PL" sz="1800" dirty="0" err="1">
                <a:solidFill>
                  <a:schemeClr val="bg1"/>
                </a:solidFill>
              </a:rPr>
              <a:t>Nakoniec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hra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mala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mať</a:t>
            </a:r>
            <a:r>
              <a:rPr lang="pl-PL" sz="1800" dirty="0">
                <a:solidFill>
                  <a:schemeClr val="bg1"/>
                </a:solidFill>
              </a:rPr>
              <a:t> FORMU HRACIEJ DOSKY (</a:t>
            </a:r>
            <a:r>
              <a:rPr lang="pl-PL" sz="1800" dirty="0" err="1">
                <a:solidFill>
                  <a:schemeClr val="bg1"/>
                </a:solidFill>
              </a:rPr>
              <a:t>veď</a:t>
            </a:r>
            <a:r>
              <a:rPr lang="pl-PL" sz="1800" dirty="0">
                <a:solidFill>
                  <a:schemeClr val="bg1"/>
                </a:solidFill>
              </a:rPr>
              <a:t> je to </a:t>
            </a:r>
            <a:r>
              <a:rPr lang="pl-PL" sz="1800" dirty="0" err="1">
                <a:solidFill>
                  <a:schemeClr val="bg1"/>
                </a:solidFill>
              </a:rPr>
              <a:t>predsa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stolová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hra</a:t>
            </a:r>
            <a:r>
              <a:rPr lang="pl-PL" sz="1800" dirty="0">
                <a:solidFill>
                  <a:schemeClr val="bg1"/>
                </a:solidFill>
              </a:rPr>
              <a:t>:)) a </a:t>
            </a:r>
            <a:r>
              <a:rPr lang="pl-PL" sz="1800" dirty="0" err="1">
                <a:solidFill>
                  <a:schemeClr val="bg1"/>
                </a:solidFill>
              </a:rPr>
              <a:t>navyše</a:t>
            </a:r>
            <a:r>
              <a:rPr lang="pl-PL" sz="1800" dirty="0">
                <a:solidFill>
                  <a:schemeClr val="bg1"/>
                </a:solidFill>
              </a:rPr>
              <a:t> by </a:t>
            </a:r>
            <a:r>
              <a:rPr lang="pl-PL" sz="1800" dirty="0" err="1">
                <a:solidFill>
                  <a:schemeClr val="bg1"/>
                </a:solidFill>
              </a:rPr>
              <a:t>mala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obsahovať</a:t>
            </a:r>
            <a:r>
              <a:rPr lang="pl-PL" sz="1800" dirty="0">
                <a:solidFill>
                  <a:schemeClr val="bg1"/>
                </a:solidFill>
              </a:rPr>
              <a:t> NÁVOD NA HRU (</a:t>
            </a:r>
            <a:r>
              <a:rPr lang="pl-PL" sz="1800" dirty="0" err="1">
                <a:solidFill>
                  <a:schemeClr val="bg1"/>
                </a:solidFill>
              </a:rPr>
              <a:t>vysvetlenie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ako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hrať</a:t>
            </a:r>
            <a:r>
              <a:rPr lang="pl-PL" sz="1800" dirty="0">
                <a:solidFill>
                  <a:schemeClr val="bg1"/>
                </a:solidFill>
              </a:rPr>
              <a:t>): </a:t>
            </a:r>
            <a:r>
              <a:rPr lang="pl-PL" sz="1800" dirty="0" err="1">
                <a:solidFill>
                  <a:schemeClr val="bg1"/>
                </a:solidFill>
              </a:rPr>
              <a:t>úvod</a:t>
            </a:r>
            <a:r>
              <a:rPr lang="pl-PL" sz="1800" dirty="0">
                <a:solidFill>
                  <a:schemeClr val="bg1"/>
                </a:solidFill>
              </a:rPr>
              <a:t> do </a:t>
            </a:r>
            <a:r>
              <a:rPr lang="pl-PL" sz="1800" dirty="0" err="1">
                <a:solidFill>
                  <a:schemeClr val="bg1"/>
                </a:solidFill>
              </a:rPr>
              <a:t>hry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priebeh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hry</a:t>
            </a:r>
            <a:r>
              <a:rPr lang="pl-PL" sz="1800" dirty="0">
                <a:solidFill>
                  <a:schemeClr val="bg1"/>
                </a:solidFill>
              </a:rPr>
              <a:t>, </a:t>
            </a:r>
            <a:r>
              <a:rPr lang="pl-PL" sz="1800" dirty="0" err="1">
                <a:solidFill>
                  <a:schemeClr val="bg1"/>
                </a:solidFill>
              </a:rPr>
              <a:t>ukončenie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hry</a:t>
            </a:r>
            <a:r>
              <a:rPr lang="pl-PL" sz="18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Mali by </a:t>
            </a:r>
            <a:r>
              <a:rPr lang="pl-PL" sz="1800" dirty="0" err="1">
                <a:solidFill>
                  <a:schemeClr val="bg1"/>
                </a:solidFill>
              </a:rPr>
              <a:t>ste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mať</a:t>
            </a:r>
            <a:r>
              <a:rPr lang="pl-PL" sz="1800" dirty="0">
                <a:solidFill>
                  <a:schemeClr val="bg1"/>
                </a:solidFill>
              </a:rPr>
              <a:t> KARTY S MATEMATICKÝMI ÚLOHAMI (</a:t>
            </a:r>
            <a:r>
              <a:rPr lang="pl-PL" sz="1800" dirty="0" err="1">
                <a:solidFill>
                  <a:schemeClr val="bg1"/>
                </a:solidFill>
              </a:rPr>
              <a:t>alebo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jediný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zoznam</a:t>
            </a:r>
            <a:r>
              <a:rPr lang="pl-PL" sz="1800" dirty="0">
                <a:solidFill>
                  <a:schemeClr val="bg1"/>
                </a:solidFill>
              </a:rPr>
              <a:t> s </a:t>
            </a:r>
            <a:r>
              <a:rPr lang="pl-PL" sz="1800" dirty="0" err="1">
                <a:solidFill>
                  <a:schemeClr val="bg1"/>
                </a:solidFill>
              </a:rPr>
              <a:t>týmito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úlohami</a:t>
            </a:r>
            <a:r>
              <a:rPr lang="pl-PL" sz="1800" dirty="0">
                <a:solidFill>
                  <a:schemeClr val="bg1"/>
                </a:solidFill>
              </a:rPr>
              <a:t>).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Sami si </a:t>
            </a:r>
            <a:r>
              <a:rPr lang="pl-PL" sz="1800" dirty="0" err="1">
                <a:solidFill>
                  <a:schemeClr val="bg1"/>
                </a:solidFill>
              </a:rPr>
              <a:t>vyrobíte</a:t>
            </a:r>
            <a:r>
              <a:rPr lang="pl-PL" sz="1800" dirty="0">
                <a:solidFill>
                  <a:schemeClr val="bg1"/>
                </a:solidFill>
              </a:rPr>
              <a:t> FIGÚRKY A KOCKU NA HRU. </a:t>
            </a:r>
          </a:p>
          <a:p>
            <a:pPr marL="0" lvl="0" indent="0">
              <a:buNone/>
            </a:pPr>
            <a:r>
              <a:rPr lang="pl-PL" sz="1800" dirty="0">
                <a:solidFill>
                  <a:schemeClr val="bg1"/>
                </a:solidFill>
              </a:rPr>
              <a:t>Po </a:t>
            </a:r>
            <a:r>
              <a:rPr lang="pl-PL" sz="1800" dirty="0" err="1">
                <a:solidFill>
                  <a:schemeClr val="bg1"/>
                </a:solidFill>
              </a:rPr>
              <a:t>dokončení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práce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predstavíte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hru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svojim</a:t>
            </a:r>
            <a:r>
              <a:rPr lang="pl-PL" sz="1800" dirty="0">
                <a:solidFill>
                  <a:schemeClr val="bg1"/>
                </a:solidFill>
              </a:rPr>
              <a:t> </a:t>
            </a:r>
            <a:r>
              <a:rPr lang="pl-PL" sz="1800" dirty="0" err="1">
                <a:solidFill>
                  <a:schemeClr val="bg1"/>
                </a:solidFill>
              </a:rPr>
              <a:t>spolužiakom</a:t>
            </a:r>
            <a:r>
              <a:rPr lang="pl-PL" sz="1800" dirty="0">
                <a:solidFill>
                  <a:schemeClr val="bg1"/>
                </a:solidFill>
              </a:rPr>
              <a:t> a </a:t>
            </a:r>
            <a:r>
              <a:rPr lang="pl-PL" sz="1800" dirty="0" err="1">
                <a:solidFill>
                  <a:schemeClr val="bg1"/>
                </a:solidFill>
              </a:rPr>
              <a:t>učiteľovi</a:t>
            </a:r>
            <a:r>
              <a:rPr lang="pl-PL" sz="1800" dirty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endParaRPr lang="pl-PL" sz="17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pl-PL" sz="17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pl-PL" sz="1700" dirty="0">
              <a:solidFill>
                <a:schemeClr val="bg1"/>
              </a:solidFill>
            </a:endParaRPr>
          </a:p>
          <a:p>
            <a:endParaRPr lang="pl-P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0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opol, Kanadyjski, Gry, W">
            <a:extLst>
              <a:ext uri="{FF2B5EF4-FFF2-40B4-BE49-F238E27FC236}">
                <a16:creationId xmlns:a16="http://schemas.microsoft.com/office/drawing/2014/main" id="{F2A34D99-48C9-41CB-A34F-5BA05F77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r="32236" b="-1"/>
          <a:stretch/>
        </p:blipFill>
        <p:spPr bwMode="auto">
          <a:xfrm>
            <a:off x="20" y="10"/>
            <a:ext cx="43840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612C464-8B05-4BF5-8CDD-14DC8BAB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6AFE-6B0D-4544-9440-8983C9C2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 err="1">
                <a:solidFill>
                  <a:schemeClr val="bg1"/>
                </a:solidFill>
              </a:rPr>
              <a:t>Zachádzam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vás</a:t>
            </a:r>
            <a:r>
              <a:rPr lang="pl-PL" sz="2000" dirty="0">
                <a:solidFill>
                  <a:schemeClr val="bg1"/>
                </a:solidFill>
              </a:rPr>
              <a:t>, aby </a:t>
            </a:r>
            <a:r>
              <a:rPr lang="pl-PL" sz="2000" dirty="0" err="1">
                <a:solidFill>
                  <a:schemeClr val="bg1"/>
                </a:solidFill>
              </a:rPr>
              <a:t>ste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využívali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učebnice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pri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úloh</a:t>
            </a:r>
            <a:r>
              <a:rPr lang="pl-PL" sz="2000" dirty="0">
                <a:solidFill>
                  <a:schemeClr val="bg1"/>
                </a:solidFill>
              </a:rPr>
              <a:t>):</a:t>
            </a:r>
          </a:p>
          <a:p>
            <a:pPr marL="0" lvl="0" indent="0">
              <a:buNone/>
            </a:pPr>
            <a:r>
              <a:rPr lang="pl-PL" sz="2000" dirty="0" err="1">
                <a:solidFill>
                  <a:schemeClr val="bg1"/>
                </a:solidFill>
              </a:rPr>
              <a:t>Pri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si </a:t>
            </a:r>
            <a:r>
              <a:rPr lang="pl-PL" sz="2000" dirty="0" err="1">
                <a:solidFill>
                  <a:schemeClr val="bg1"/>
                </a:solidFill>
              </a:rPr>
              <a:t>pamätajte</a:t>
            </a:r>
            <a:r>
              <a:rPr lang="pl-PL" sz="2000" dirty="0">
                <a:solidFill>
                  <a:schemeClr val="bg1"/>
                </a:solidFill>
              </a:rPr>
              <a:t>: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Aby bola </a:t>
            </a:r>
            <a:r>
              <a:rPr lang="pl-PL" sz="2000" dirty="0" err="1">
                <a:solidFill>
                  <a:schemeClr val="bg1"/>
                </a:solidFill>
              </a:rPr>
              <a:t>estetická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všetky</a:t>
            </a:r>
            <a:r>
              <a:rPr lang="pl-PL" sz="2000" dirty="0">
                <a:solidFill>
                  <a:schemeClr val="bg1"/>
                </a:solidFill>
              </a:rPr>
              <a:t> jej </a:t>
            </a:r>
            <a:r>
              <a:rPr lang="pl-PL" sz="2000" dirty="0" err="1">
                <a:solidFill>
                  <a:schemeClr val="bg1"/>
                </a:solidFill>
              </a:rPr>
              <a:t>prvky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lákala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hraní</a:t>
            </a:r>
            <a:endParaRPr lang="pl-PL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mala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zrozumiteľný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jednoduchý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návod</a:t>
            </a:r>
            <a:endParaRPr lang="pl-PL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obsahovala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správne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otázky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úlohy</a:t>
            </a:r>
            <a:r>
              <a:rPr lang="pl-PL" sz="2000" dirty="0">
                <a:solidFill>
                  <a:schemeClr val="bg1"/>
                </a:solidFill>
              </a:rPr>
              <a:t>) (a </a:t>
            </a:r>
            <a:r>
              <a:rPr lang="pl-PL" sz="2000" dirty="0" err="1">
                <a:solidFill>
                  <a:schemeClr val="bg1"/>
                </a:solidFill>
              </a:rPr>
              <a:t>odpovede</a:t>
            </a:r>
            <a:r>
              <a:rPr lang="pl-PL" sz="2000" dirty="0">
                <a:solidFill>
                  <a:schemeClr val="bg1"/>
                </a:solidFill>
              </a:rPr>
              <a:t> na </a:t>
            </a:r>
            <a:r>
              <a:rPr lang="pl-PL" sz="2000" dirty="0" err="1">
                <a:solidFill>
                  <a:schemeClr val="bg1"/>
                </a:solidFill>
              </a:rPr>
              <a:t>overenie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správnosti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riešenia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  <a:p>
            <a:pPr marL="0" lvl="0" indent="0">
              <a:buNone/>
            </a:pPr>
            <a:r>
              <a:rPr lang="pl-PL" sz="2000" dirty="0" err="1">
                <a:solidFill>
                  <a:schemeClr val="bg1"/>
                </a:solidFill>
              </a:rPr>
              <a:t>Nadajte</a:t>
            </a:r>
            <a:r>
              <a:rPr lang="pl-PL" sz="2000" dirty="0">
                <a:solidFill>
                  <a:schemeClr val="bg1"/>
                </a:solidFill>
              </a:rPr>
              <a:t> jej </a:t>
            </a:r>
            <a:r>
              <a:rPr lang="pl-PL" sz="2000" dirty="0" err="1">
                <a:solidFill>
                  <a:schemeClr val="bg1"/>
                </a:solidFill>
              </a:rPr>
              <a:t>zaujímavý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názov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0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Gra, Planszowa, Pionki">
            <a:extLst>
              <a:ext uri="{FF2B5EF4-FFF2-40B4-BE49-F238E27FC236}">
                <a16:creationId xmlns:a16="http://schemas.microsoft.com/office/drawing/2014/main" id="{C80D3823-46AC-4188-B27B-A59B446AA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4" r="-3" b="14152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olontariusze, Ręce, Dobrowolne, Pomoc">
            <a:extLst>
              <a:ext uri="{FF2B5EF4-FFF2-40B4-BE49-F238E27FC236}">
                <a16:creationId xmlns:a16="http://schemas.microsoft.com/office/drawing/2014/main" id="{999A5867-C83D-491F-B192-CB9327C6D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 b="13837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stki, Grać, Losowe, Szczęście">
            <a:extLst>
              <a:ext uri="{FF2B5EF4-FFF2-40B4-BE49-F238E27FC236}">
                <a16:creationId xmlns:a16="http://schemas.microsoft.com/office/drawing/2014/main" id="{27FC206F-3FDA-4DBE-B733-3D46C8837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" b="3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6B7763-3F79-4C9A-8F6C-02F8ED6A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DE1600-493F-426F-9002-82AB62B6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pl-PL" sz="2000" dirty="0" err="1">
                <a:solidFill>
                  <a:schemeClr val="bg1"/>
                </a:solidFill>
              </a:rPr>
              <a:t>Nezabudnite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uviesť</a:t>
            </a:r>
            <a:r>
              <a:rPr lang="pl-PL" sz="2000" dirty="0">
                <a:solidFill>
                  <a:schemeClr val="bg1"/>
                </a:solidFill>
              </a:rPr>
              <a:t>, kto je autorom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000" dirty="0" err="1">
                <a:solidFill>
                  <a:schemeClr val="bg1"/>
                </a:solidFill>
              </a:rPr>
              <a:t>Pamätajte</a:t>
            </a:r>
            <a:r>
              <a:rPr lang="pl-PL" sz="2000" dirty="0">
                <a:solidFill>
                  <a:schemeClr val="bg1"/>
                </a:solidFill>
              </a:rPr>
              <a:t> na </a:t>
            </a:r>
            <a:r>
              <a:rPr lang="pl-PL" sz="2000" dirty="0" err="1">
                <a:solidFill>
                  <a:schemeClr val="bg1"/>
                </a:solidFill>
              </a:rPr>
              <a:t>tímovú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prácu</a:t>
            </a:r>
            <a:r>
              <a:rPr lang="pl-PL" sz="2000" dirty="0">
                <a:solidFill>
                  <a:schemeClr val="bg1"/>
                </a:solidFill>
              </a:rPr>
              <a:t> - </a:t>
            </a:r>
            <a:r>
              <a:rPr lang="pl-PL" sz="2000" dirty="0" err="1">
                <a:solidFill>
                  <a:schemeClr val="bg1"/>
                </a:solidFill>
              </a:rPr>
              <a:t>každý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mal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prispieť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spoločnému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výsledku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000" dirty="0">
                <a:solidFill>
                  <a:schemeClr val="bg1"/>
                </a:solidFill>
              </a:rPr>
              <a:t>V </a:t>
            </a:r>
            <a:r>
              <a:rPr lang="pl-PL" sz="2000" dirty="0" err="1">
                <a:solidFill>
                  <a:schemeClr val="bg1"/>
                </a:solidFill>
              </a:rPr>
              <a:t>časti</a:t>
            </a:r>
            <a:r>
              <a:rPr lang="pl-PL" sz="2000" dirty="0">
                <a:solidFill>
                  <a:schemeClr val="bg1"/>
                </a:solidFill>
              </a:rPr>
              <a:t> HODNOTENIE si </a:t>
            </a:r>
            <a:r>
              <a:rPr lang="pl-PL" sz="2000" dirty="0" err="1">
                <a:solidFill>
                  <a:schemeClr val="bg1"/>
                </a:solidFill>
              </a:rPr>
              <a:t>pozrite</a:t>
            </a:r>
            <a:r>
              <a:rPr lang="pl-PL" sz="2000" dirty="0">
                <a:solidFill>
                  <a:schemeClr val="bg1"/>
                </a:solidFill>
              </a:rPr>
              <a:t>, na </a:t>
            </a:r>
            <a:r>
              <a:rPr lang="pl-PL" sz="2000" dirty="0" err="1">
                <a:solidFill>
                  <a:schemeClr val="bg1"/>
                </a:solidFill>
              </a:rPr>
              <a:t>čo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máte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venovať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osobitnú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pozornosť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čo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bude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učiteľ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hodnotiť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ć, Irytuj Się Nie, Gesellschaftsspiel">
            <a:extLst>
              <a:ext uri="{FF2B5EF4-FFF2-40B4-BE49-F238E27FC236}">
                <a16:creationId xmlns:a16="http://schemas.microsoft.com/office/drawing/2014/main" id="{53487B34-AE14-48F3-A612-D2021E667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2" r="23638" b="-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BF1AC2-247F-4891-994E-17092ED2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PROCES – 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96867-438D-4D93-A345-BE3FD33C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Začnite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plánovať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hru</a:t>
            </a:r>
            <a:r>
              <a:rPr lang="pl-PL" sz="2200" dirty="0">
                <a:solidFill>
                  <a:schemeClr val="bg1"/>
                </a:solidFill>
              </a:rPr>
              <a:t> - </a:t>
            </a:r>
            <a:r>
              <a:rPr lang="pl-PL" sz="2200" dirty="0" err="1">
                <a:solidFill>
                  <a:schemeClr val="bg1"/>
                </a:solidFill>
              </a:rPr>
              <a:t>koľko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bude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mať</a:t>
            </a:r>
            <a:r>
              <a:rPr lang="pl-PL" sz="2200" dirty="0">
                <a:solidFill>
                  <a:schemeClr val="bg1"/>
                </a:solidFill>
              </a:rPr>
              <a:t>. Bolo by </a:t>
            </a:r>
            <a:r>
              <a:rPr lang="pl-PL" sz="2200" dirty="0" err="1">
                <a:solidFill>
                  <a:schemeClr val="bg1"/>
                </a:solidFill>
              </a:rPr>
              <a:t>dobré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ak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mala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viac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ako</a:t>
            </a:r>
            <a:r>
              <a:rPr lang="pl-PL" sz="2200" dirty="0">
                <a:solidFill>
                  <a:schemeClr val="bg1"/>
                </a:solidFill>
              </a:rPr>
              <a:t> 40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Premyslite</a:t>
            </a:r>
            <a:r>
              <a:rPr lang="pl-PL" sz="2200" dirty="0">
                <a:solidFill>
                  <a:schemeClr val="bg1"/>
                </a:solidFill>
              </a:rPr>
              <a:t> si, </a:t>
            </a:r>
            <a:r>
              <a:rPr lang="pl-PL" sz="2200" dirty="0" err="1">
                <a:solidFill>
                  <a:schemeClr val="bg1"/>
                </a:solidFill>
              </a:rPr>
              <a:t>akou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technikou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ju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vyrobíte</a:t>
            </a:r>
            <a:r>
              <a:rPr lang="pl-PL" sz="2200" dirty="0">
                <a:solidFill>
                  <a:schemeClr val="bg1"/>
                </a:solidFill>
              </a:rPr>
              <a:t>, na </a:t>
            </a:r>
            <a:r>
              <a:rPr lang="pl-PL" sz="2200" dirty="0" err="1">
                <a:solidFill>
                  <a:schemeClr val="bg1"/>
                </a:solidFill>
              </a:rPr>
              <a:t>akom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papieri</a:t>
            </a:r>
            <a:r>
              <a:rPr lang="pl-PL" sz="2200" dirty="0">
                <a:solidFill>
                  <a:schemeClr val="bg1"/>
                </a:solidFill>
              </a:rPr>
              <a:t> (</a:t>
            </a:r>
            <a:r>
              <a:rPr lang="pl-PL" sz="2200" dirty="0" err="1">
                <a:solidFill>
                  <a:schemeClr val="bg1"/>
                </a:solidFill>
              </a:rPr>
              <a:t>lepenke</a:t>
            </a:r>
            <a:r>
              <a:rPr lang="pl-PL" sz="2200" dirty="0">
                <a:solidFill>
                  <a:schemeClr val="bg1"/>
                </a:solidFill>
              </a:rPr>
              <a:t>), </a:t>
            </a:r>
            <a:r>
              <a:rPr lang="pl-PL" sz="2200" dirty="0" err="1">
                <a:solidFill>
                  <a:schemeClr val="bg1"/>
                </a:solidFill>
              </a:rPr>
              <a:t>akú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farbu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ilustrácie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rozmiestnenie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priestoru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Hra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mala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obsahovať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aspoň</a:t>
            </a:r>
            <a:r>
              <a:rPr lang="pl-PL" sz="2200" dirty="0">
                <a:solidFill>
                  <a:schemeClr val="bg1"/>
                </a:solidFill>
              </a:rPr>
              <a:t> 20 </a:t>
            </a:r>
            <a:r>
              <a:rPr lang="pl-PL" sz="2200" dirty="0" err="1">
                <a:solidFill>
                  <a:schemeClr val="bg1"/>
                </a:solidFill>
              </a:rPr>
              <a:t>špeciálnych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ktoré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označíte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ľubovoľným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spôsobom</a:t>
            </a:r>
            <a:r>
              <a:rPr lang="pl-PL" sz="2200" dirty="0">
                <a:solidFill>
                  <a:schemeClr val="bg1"/>
                </a:solidFill>
              </a:rPr>
              <a:t> (</a:t>
            </a:r>
            <a:r>
              <a:rPr lang="pl-PL" sz="2200" dirty="0" err="1">
                <a:solidFill>
                  <a:schemeClr val="bg1"/>
                </a:solidFill>
              </a:rPr>
              <a:t>napríklad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číslami</a:t>
            </a:r>
            <a:r>
              <a:rPr lang="pl-PL" sz="2200" dirty="0">
                <a:solidFill>
                  <a:schemeClr val="bg1"/>
                </a:solidFill>
              </a:rPr>
              <a:t> od 1 do 20).</a:t>
            </a:r>
          </a:p>
        </p:txBody>
      </p:sp>
    </p:spTree>
    <p:extLst>
      <p:ext uri="{BB962C8B-B14F-4D97-AF65-F5344CB8AC3E}">
        <p14:creationId xmlns:p14="http://schemas.microsoft.com/office/powerpoint/2010/main" val="5524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image.shutterstock.com/display_pic_with_logo/2578444/477985111/stock-vector-collection-of-digits-numbers-figures-vector-paint-splash-477985111.jpg">
            <a:extLst>
              <a:ext uri="{FF2B5EF4-FFF2-40B4-BE49-F238E27FC236}">
                <a16:creationId xmlns:a16="http://schemas.microsoft.com/office/drawing/2014/main" id="{C6C846A2-0203-4E43-BB7F-4A185145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1" b="1"/>
          <a:stretch/>
        </p:blipFill>
        <p:spPr bwMode="auto">
          <a:xfrm>
            <a:off x="804672" y="803049"/>
            <a:ext cx="3026664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uste Karty, Białe Karty, Wizytówki">
            <a:extLst>
              <a:ext uri="{FF2B5EF4-FFF2-40B4-BE49-F238E27FC236}">
                <a16:creationId xmlns:a16="http://schemas.microsoft.com/office/drawing/2014/main" id="{723F88CC-A00C-465A-B4CC-B0A0CAF0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r="-4" b="8055"/>
          <a:stretch/>
        </p:blipFill>
        <p:spPr bwMode="auto">
          <a:xfrm>
            <a:off x="804672" y="3461344"/>
            <a:ext cx="3026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D09EB64-2DD5-4DE5-9003-6A7E1EC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b="1" dirty="0"/>
              <a:t>PROCES – 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D0C98-3A20-4A89-83D7-6F44122B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895" y="2438400"/>
            <a:ext cx="10225833" cy="3785419"/>
          </a:xfrm>
        </p:spPr>
        <p:txBody>
          <a:bodyPr>
            <a:normAutofit/>
          </a:bodyPr>
          <a:lstStyle/>
          <a:p>
            <a:pPr marL="4000500" lvl="8" indent="-342900" algn="just">
              <a:buAutoNum type="arabicPeriod" startAt="4"/>
            </a:pPr>
            <a:r>
              <a:rPr lang="pl-PL" dirty="0"/>
              <a:t>Na </a:t>
            </a:r>
            <a:r>
              <a:rPr lang="pl-PL" dirty="0" err="1"/>
              <a:t>týchto</a:t>
            </a:r>
            <a:r>
              <a:rPr lang="pl-PL" dirty="0"/>
              <a:t> </a:t>
            </a:r>
            <a:r>
              <a:rPr lang="pl-PL" dirty="0" err="1"/>
              <a:t>špeciálnych</a:t>
            </a:r>
            <a:r>
              <a:rPr lang="pl-PL" dirty="0"/>
              <a:t> </a:t>
            </a:r>
            <a:r>
              <a:rPr lang="pl-PL" dirty="0" err="1"/>
              <a:t>poliach</a:t>
            </a:r>
            <a:r>
              <a:rPr lang="pl-PL" dirty="0"/>
              <a:t> </a:t>
            </a:r>
            <a:r>
              <a:rPr lang="pl-PL" dirty="0" err="1"/>
              <a:t>vytvoríte</a:t>
            </a:r>
            <a:r>
              <a:rPr lang="pl-PL" dirty="0"/>
              <a:t> popisy (</a:t>
            </a:r>
            <a:r>
              <a:rPr lang="pl-PL" dirty="0" err="1"/>
              <a:t>môže</a:t>
            </a:r>
            <a:r>
              <a:rPr lang="pl-PL" dirty="0"/>
              <a:t> to </a:t>
            </a:r>
            <a:r>
              <a:rPr lang="pl-PL" dirty="0" err="1"/>
              <a:t>byť</a:t>
            </a:r>
            <a:r>
              <a:rPr lang="pl-PL" dirty="0"/>
              <a:t> na jednej </a:t>
            </a:r>
            <a:r>
              <a:rPr lang="pl-PL" dirty="0" err="1"/>
              <a:t>veľkej</a:t>
            </a:r>
            <a:r>
              <a:rPr lang="pl-PL" dirty="0"/>
              <a:t> KARTE </a:t>
            </a:r>
            <a:r>
              <a:rPr lang="pl-PL" dirty="0" err="1"/>
              <a:t>alebo</a:t>
            </a:r>
            <a:r>
              <a:rPr lang="pl-PL" dirty="0"/>
              <a:t> na </a:t>
            </a:r>
            <a:r>
              <a:rPr lang="pl-PL" dirty="0" err="1"/>
              <a:t>menších</a:t>
            </a:r>
            <a:r>
              <a:rPr lang="pl-PL" dirty="0"/>
              <a:t>, </a:t>
            </a:r>
            <a:r>
              <a:rPr lang="pl-PL" dirty="0" err="1"/>
              <a:t>jednotlivých</a:t>
            </a:r>
            <a:r>
              <a:rPr lang="pl-PL" dirty="0"/>
              <a:t> KARTÁCH), </a:t>
            </a:r>
            <a:r>
              <a:rPr lang="pl-PL" dirty="0" err="1"/>
              <a:t>ktoré</a:t>
            </a:r>
            <a:r>
              <a:rPr lang="pl-PL" dirty="0"/>
              <a:t> </a:t>
            </a:r>
            <a:r>
              <a:rPr lang="pl-PL" dirty="0" err="1"/>
              <a:t>budú</a:t>
            </a:r>
            <a:r>
              <a:rPr lang="pl-PL" dirty="0"/>
              <a:t> </a:t>
            </a:r>
            <a:r>
              <a:rPr lang="pl-PL" dirty="0" err="1"/>
              <a:t>obsahovať</a:t>
            </a:r>
            <a:r>
              <a:rPr lang="pl-PL" dirty="0"/>
              <a:t> </a:t>
            </a:r>
            <a:r>
              <a:rPr lang="pl-PL" dirty="0" err="1"/>
              <a:t>matematické</a:t>
            </a:r>
            <a:r>
              <a:rPr lang="pl-PL" dirty="0"/>
              <a:t> </a:t>
            </a:r>
            <a:r>
              <a:rPr lang="pl-PL" dirty="0" err="1"/>
              <a:t>úlohy</a:t>
            </a:r>
            <a:r>
              <a:rPr lang="pl-PL" dirty="0"/>
              <a:t> </a:t>
            </a:r>
            <a:r>
              <a:rPr lang="pl-PL" dirty="0" err="1"/>
              <a:t>pre</a:t>
            </a:r>
            <a:r>
              <a:rPr lang="pl-PL" dirty="0"/>
              <a:t> </a:t>
            </a:r>
            <a:r>
              <a:rPr lang="pl-PL" dirty="0" err="1"/>
              <a:t>hráčov</a:t>
            </a:r>
            <a:r>
              <a:rPr lang="pl-PL" dirty="0"/>
              <a:t>. </a:t>
            </a:r>
            <a:r>
              <a:rPr lang="pl-PL" dirty="0" err="1"/>
              <a:t>Napríklad</a:t>
            </a:r>
            <a:r>
              <a:rPr lang="pl-PL" dirty="0"/>
              <a:t> osoba, </a:t>
            </a:r>
            <a:r>
              <a:rPr lang="pl-PL" dirty="0" err="1"/>
              <a:t>ktorá</a:t>
            </a:r>
            <a:r>
              <a:rPr lang="pl-PL" dirty="0"/>
              <a:t> </a:t>
            </a:r>
            <a:r>
              <a:rPr lang="pl-PL" dirty="0" err="1"/>
              <a:t>stojí</a:t>
            </a:r>
            <a:r>
              <a:rPr lang="pl-PL" dirty="0"/>
              <a:t> na </a:t>
            </a:r>
            <a:r>
              <a:rPr lang="pl-PL" dirty="0" err="1"/>
              <a:t>poli</a:t>
            </a:r>
            <a:r>
              <a:rPr lang="pl-PL" dirty="0"/>
              <a:t> s </a:t>
            </a:r>
            <a:r>
              <a:rPr lang="pl-PL" dirty="0" err="1"/>
              <a:t>číslom</a:t>
            </a:r>
            <a:r>
              <a:rPr lang="pl-PL" dirty="0"/>
              <a:t> 5, </a:t>
            </a:r>
            <a:r>
              <a:rPr lang="pl-PL" dirty="0" err="1"/>
              <a:t>musí</a:t>
            </a:r>
            <a:r>
              <a:rPr lang="pl-PL" dirty="0"/>
              <a:t> </a:t>
            </a:r>
            <a:r>
              <a:rPr lang="pl-PL" dirty="0" err="1"/>
              <a:t>odpovedať</a:t>
            </a:r>
            <a:r>
              <a:rPr lang="pl-PL" dirty="0"/>
              <a:t> na </a:t>
            </a:r>
            <a:r>
              <a:rPr lang="pl-PL" dirty="0" err="1"/>
              <a:t>otázku</a:t>
            </a:r>
            <a:r>
              <a:rPr lang="pl-PL" dirty="0"/>
              <a:t> - "</a:t>
            </a:r>
            <a:r>
              <a:rPr lang="pl-PL" dirty="0" err="1"/>
              <a:t>aký</a:t>
            </a:r>
            <a:r>
              <a:rPr lang="pl-PL" dirty="0"/>
              <a:t> je </a:t>
            </a:r>
            <a:r>
              <a:rPr lang="pl-PL" dirty="0" err="1"/>
              <a:t>vzorec</a:t>
            </a:r>
            <a:r>
              <a:rPr lang="pl-PL" dirty="0"/>
              <a:t> na </a:t>
            </a:r>
            <a:r>
              <a:rPr lang="pl-PL" dirty="0" err="1"/>
              <a:t>obvod</a:t>
            </a:r>
            <a:r>
              <a:rPr lang="pl-PL" dirty="0"/>
              <a:t> </a:t>
            </a:r>
            <a:r>
              <a:rPr lang="pl-PL" dirty="0" err="1"/>
              <a:t>štvorca</a:t>
            </a:r>
            <a:r>
              <a:rPr lang="pl-PL" dirty="0"/>
              <a:t>" </a:t>
            </a:r>
            <a:r>
              <a:rPr lang="pl-PL" dirty="0" err="1"/>
              <a:t>alebo</a:t>
            </a:r>
            <a:r>
              <a:rPr lang="pl-PL" dirty="0"/>
              <a:t> "</a:t>
            </a:r>
            <a:r>
              <a:rPr lang="pl-PL" dirty="0" err="1"/>
              <a:t>koľko</a:t>
            </a:r>
            <a:r>
              <a:rPr lang="pl-PL" dirty="0"/>
              <a:t> je 11x11" </a:t>
            </a:r>
            <a:r>
              <a:rPr lang="pl-PL" dirty="0" err="1"/>
              <a:t>alebo</a:t>
            </a:r>
            <a:r>
              <a:rPr lang="pl-PL" dirty="0"/>
              <a:t> "</a:t>
            </a:r>
            <a:r>
              <a:rPr lang="pl-PL" dirty="0" err="1"/>
              <a:t>uveď</a:t>
            </a:r>
            <a:r>
              <a:rPr lang="pl-PL" dirty="0"/>
              <a:t> </a:t>
            </a:r>
            <a:r>
              <a:rPr lang="pl-PL" dirty="0" err="1"/>
              <a:t>opačné</a:t>
            </a:r>
            <a:r>
              <a:rPr lang="pl-PL" dirty="0"/>
              <a:t> </a:t>
            </a:r>
            <a:r>
              <a:rPr lang="pl-PL" dirty="0" err="1"/>
              <a:t>číslo</a:t>
            </a:r>
            <a:r>
              <a:rPr lang="pl-PL" dirty="0"/>
              <a:t> k 100", </a:t>
            </a:r>
            <a:r>
              <a:rPr lang="pl-PL" dirty="0" err="1"/>
              <a:t>atď</a:t>
            </a:r>
            <a:r>
              <a:rPr lang="pl-PL" dirty="0"/>
              <a:t>. </a:t>
            </a:r>
            <a:r>
              <a:rPr lang="pl-PL" dirty="0" err="1"/>
              <a:t>Otázky</a:t>
            </a:r>
            <a:r>
              <a:rPr lang="pl-PL" dirty="0"/>
              <a:t> </a:t>
            </a:r>
            <a:r>
              <a:rPr lang="pl-PL" dirty="0" err="1"/>
              <a:t>môžu</a:t>
            </a:r>
            <a:r>
              <a:rPr lang="pl-PL" dirty="0"/>
              <a:t> </a:t>
            </a:r>
            <a:r>
              <a:rPr lang="pl-PL" dirty="0" err="1"/>
              <a:t>pokrývať</a:t>
            </a:r>
            <a:r>
              <a:rPr lang="pl-PL" dirty="0"/>
              <a:t> </a:t>
            </a:r>
            <a:r>
              <a:rPr lang="pl-PL" dirty="0" err="1"/>
              <a:t>rôzne</a:t>
            </a:r>
            <a:r>
              <a:rPr lang="pl-PL" dirty="0"/>
              <a:t> </a:t>
            </a:r>
            <a:r>
              <a:rPr lang="pl-PL" dirty="0" err="1"/>
              <a:t>matematické</a:t>
            </a:r>
            <a:r>
              <a:rPr lang="pl-PL" dirty="0"/>
              <a:t> </a:t>
            </a:r>
            <a:r>
              <a:rPr lang="pl-PL" dirty="0" err="1"/>
              <a:t>oblasti</a:t>
            </a:r>
            <a:r>
              <a:rPr lang="pl-PL" dirty="0"/>
              <a:t>. </a:t>
            </a:r>
            <a:r>
              <a:rPr lang="pl-PL" dirty="0" err="1"/>
              <a:t>Mohli</a:t>
            </a:r>
            <a:r>
              <a:rPr lang="pl-PL" dirty="0"/>
              <a:t> by </a:t>
            </a:r>
            <a:r>
              <a:rPr lang="pl-PL" dirty="0" err="1"/>
              <a:t>byť</a:t>
            </a:r>
            <a:r>
              <a:rPr lang="pl-PL" dirty="0"/>
              <a:t> </a:t>
            </a:r>
            <a:r>
              <a:rPr lang="pl-PL" dirty="0" err="1"/>
              <a:t>krátke</a:t>
            </a:r>
            <a:r>
              <a:rPr lang="pl-PL" dirty="0"/>
              <a:t> </a:t>
            </a:r>
            <a:r>
              <a:rPr lang="pl-PL" dirty="0" err="1"/>
              <a:t>alebo</a:t>
            </a:r>
            <a:r>
              <a:rPr lang="pl-PL" dirty="0"/>
              <a:t> </a:t>
            </a:r>
            <a:r>
              <a:rPr lang="pl-PL" dirty="0" err="1"/>
              <a:t>komplexnejšie</a:t>
            </a:r>
            <a:r>
              <a:rPr lang="pl-PL" dirty="0"/>
              <a:t>, </a:t>
            </a:r>
            <a:r>
              <a:rPr lang="pl-PL" dirty="0" err="1"/>
              <a:t>napríklad</a:t>
            </a:r>
            <a:r>
              <a:rPr lang="pl-PL" dirty="0"/>
              <a:t> "Ola </a:t>
            </a:r>
            <a:r>
              <a:rPr lang="pl-PL" dirty="0" err="1"/>
              <a:t>má</a:t>
            </a:r>
            <a:r>
              <a:rPr lang="pl-PL" dirty="0"/>
              <a:t> 16 </a:t>
            </a:r>
            <a:r>
              <a:rPr lang="pl-PL" dirty="0" err="1"/>
              <a:t>rokov</a:t>
            </a:r>
            <a:r>
              <a:rPr lang="pl-PL" dirty="0"/>
              <a:t>, a jej </a:t>
            </a:r>
            <a:r>
              <a:rPr lang="pl-PL" dirty="0" err="1"/>
              <a:t>otec</a:t>
            </a:r>
            <a:r>
              <a:rPr lang="pl-PL" dirty="0"/>
              <a:t> je od </a:t>
            </a:r>
            <a:r>
              <a:rPr lang="pl-PL" dirty="0" err="1"/>
              <a:t>nej</a:t>
            </a:r>
            <a:r>
              <a:rPr lang="pl-PL" dirty="0"/>
              <a:t> </a:t>
            </a:r>
            <a:r>
              <a:rPr lang="pl-PL" dirty="0" err="1"/>
              <a:t>trikrát</a:t>
            </a:r>
            <a:r>
              <a:rPr lang="pl-PL" dirty="0"/>
              <a:t> </a:t>
            </a:r>
            <a:r>
              <a:rPr lang="pl-PL" dirty="0" err="1"/>
              <a:t>starší</a:t>
            </a:r>
            <a:r>
              <a:rPr lang="pl-PL" dirty="0"/>
              <a:t>. </a:t>
            </a:r>
            <a:r>
              <a:rPr lang="pl-PL" dirty="0" err="1"/>
              <a:t>Koľko</a:t>
            </a:r>
            <a:r>
              <a:rPr lang="pl-PL" dirty="0"/>
              <a:t> </a:t>
            </a:r>
            <a:r>
              <a:rPr lang="pl-PL" dirty="0" err="1"/>
              <a:t>rokov</a:t>
            </a:r>
            <a:r>
              <a:rPr lang="pl-PL" dirty="0"/>
              <a:t> </a:t>
            </a:r>
            <a:r>
              <a:rPr lang="pl-PL" dirty="0" err="1"/>
              <a:t>má</a:t>
            </a:r>
            <a:r>
              <a:rPr lang="pl-PL" dirty="0"/>
              <a:t> </a:t>
            </a:r>
            <a:r>
              <a:rPr lang="pl-PL" dirty="0" err="1"/>
              <a:t>Olkin</a:t>
            </a:r>
            <a:r>
              <a:rPr lang="pl-PL" dirty="0"/>
              <a:t> </a:t>
            </a:r>
            <a:r>
              <a:rPr lang="pl-PL" dirty="0" err="1"/>
              <a:t>otec</a:t>
            </a:r>
            <a:r>
              <a:rPr lang="pl-PL" dirty="0"/>
              <a:t>", </a:t>
            </a:r>
            <a:r>
              <a:rPr lang="pl-PL" dirty="0" err="1"/>
              <a:t>atď</a:t>
            </a:r>
            <a:r>
              <a:rPr lang="pl-PL" dirty="0"/>
              <a:t>. Na jednej </a:t>
            </a:r>
            <a:r>
              <a:rPr lang="pl-PL" dirty="0" err="1"/>
              <a:t>karte</a:t>
            </a:r>
            <a:r>
              <a:rPr lang="pl-PL" dirty="0"/>
              <a:t> </a:t>
            </a:r>
            <a:r>
              <a:rPr lang="pl-PL" dirty="0" err="1"/>
              <a:t>môže</a:t>
            </a:r>
            <a:r>
              <a:rPr lang="pl-PL" dirty="0"/>
              <a:t> </a:t>
            </a:r>
            <a:r>
              <a:rPr lang="pl-PL" dirty="0" err="1"/>
              <a:t>byť</a:t>
            </a:r>
            <a:r>
              <a:rPr lang="pl-PL" dirty="0"/>
              <a:t> </a:t>
            </a:r>
            <a:r>
              <a:rPr lang="pl-PL" dirty="0" err="1"/>
              <a:t>viac</a:t>
            </a:r>
            <a:r>
              <a:rPr lang="pl-PL" dirty="0"/>
              <a:t> </a:t>
            </a:r>
            <a:r>
              <a:rPr lang="pl-PL" dirty="0" err="1"/>
              <a:t>úloh</a:t>
            </a:r>
            <a:r>
              <a:rPr lang="pl-PL" dirty="0"/>
              <a:t> - </a:t>
            </a:r>
            <a:r>
              <a:rPr lang="pl-PL" dirty="0" err="1"/>
              <a:t>záleží</a:t>
            </a:r>
            <a:r>
              <a:rPr lang="pl-PL" dirty="0"/>
              <a:t> to od </a:t>
            </a:r>
            <a:r>
              <a:rPr lang="pl-PL" dirty="0" err="1"/>
              <a:t>vášho</a:t>
            </a:r>
            <a:r>
              <a:rPr lang="pl-PL" dirty="0"/>
              <a:t> </a:t>
            </a:r>
            <a:r>
              <a:rPr lang="pl-PL" dirty="0" err="1"/>
              <a:t>vynálezu</a:t>
            </a:r>
            <a:r>
              <a:rPr lang="pl-PL" dirty="0"/>
              <a:t>. </a:t>
            </a:r>
            <a:r>
              <a:rPr lang="pl-PL" dirty="0" err="1"/>
              <a:t>Nezabudnite</a:t>
            </a:r>
            <a:r>
              <a:rPr lang="pl-PL" dirty="0"/>
              <a:t> </a:t>
            </a:r>
            <a:r>
              <a:rPr lang="pl-PL" dirty="0" err="1"/>
              <a:t>zahrnúť</a:t>
            </a:r>
            <a:r>
              <a:rPr lang="pl-PL" dirty="0"/>
              <a:t> </a:t>
            </a:r>
            <a:r>
              <a:rPr lang="pl-PL" dirty="0" err="1"/>
              <a:t>správne</a:t>
            </a:r>
            <a:r>
              <a:rPr lang="pl-PL" dirty="0"/>
              <a:t> </a:t>
            </a:r>
            <a:r>
              <a:rPr lang="pl-PL" dirty="0" err="1"/>
              <a:t>odpovede</a:t>
            </a:r>
            <a:r>
              <a:rPr lang="pl-PL" dirty="0"/>
              <a:t> na </a:t>
            </a:r>
            <a:r>
              <a:rPr lang="pl-PL" dirty="0" err="1"/>
              <a:t>otázky</a:t>
            </a:r>
            <a:r>
              <a:rPr lang="pl-PL" dirty="0"/>
              <a:t> (</a:t>
            </a:r>
            <a:r>
              <a:rPr lang="pl-PL" dirty="0" err="1"/>
              <a:t>matematické</a:t>
            </a:r>
            <a:r>
              <a:rPr lang="pl-PL" dirty="0"/>
              <a:t> </a:t>
            </a:r>
            <a:r>
              <a:rPr lang="pl-PL" dirty="0" err="1"/>
              <a:t>úlohy</a:t>
            </a:r>
            <a:r>
              <a:rPr lang="pl-PL" dirty="0"/>
              <a:t>).</a:t>
            </a:r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marL="4000500" lvl="8" indent="-342900" algn="just">
              <a:buAutoNum type="arabicPeriod" startAt="4"/>
            </a:pPr>
            <a:endParaRPr lang="pl-PL" dirty="0"/>
          </a:p>
          <a:p>
            <a:pPr algn="just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172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y, Gra Planszowa, Grać, Kostki Do Gry">
            <a:extLst>
              <a:ext uri="{FF2B5EF4-FFF2-40B4-BE49-F238E27FC236}">
                <a16:creationId xmlns:a16="http://schemas.microsoft.com/office/drawing/2014/main" id="{6FCEE482-40E6-4B01-A32C-643B7862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17328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PROCES – II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Pamätajte</a:t>
            </a:r>
            <a:r>
              <a:rPr lang="pl-PL" sz="2000" dirty="0">
                <a:solidFill>
                  <a:schemeClr val="bg1"/>
                </a:solidFill>
              </a:rPr>
              <a:t> na INŠTRUKCIU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prezrite</a:t>
            </a:r>
            <a:r>
              <a:rPr lang="pl-PL" sz="2000" dirty="0">
                <a:solidFill>
                  <a:schemeClr val="bg1"/>
                </a:solidFill>
              </a:rPr>
              <a:t> si </a:t>
            </a:r>
            <a:r>
              <a:rPr lang="pl-PL" sz="2000" dirty="0" err="1">
                <a:solidFill>
                  <a:schemeClr val="bg1"/>
                </a:solidFill>
              </a:rPr>
              <a:t>inštrukcie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hier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ktoré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máte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doma</a:t>
            </a:r>
            <a:r>
              <a:rPr lang="pl-PL" sz="2000" dirty="0">
                <a:solidFill>
                  <a:schemeClr val="bg1"/>
                </a:solidFill>
              </a:rPr>
              <a:t>, a </a:t>
            </a:r>
            <a:r>
              <a:rPr lang="pl-PL" sz="2000" dirty="0" err="1">
                <a:solidFill>
                  <a:schemeClr val="bg1"/>
                </a:solidFill>
              </a:rPr>
              <a:t>vytvorte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podobnú</a:t>
            </a:r>
            <a:r>
              <a:rPr lang="pl-PL" sz="2000" dirty="0">
                <a:solidFill>
                  <a:schemeClr val="bg1"/>
                </a:solidFill>
              </a:rPr>
              <a:t>).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Hra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bude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určená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vašich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rovesníkov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preto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mala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úroveň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ťažkostí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úloh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byť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prispôsobená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vašemu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veku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Pri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môžete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využiť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uvedené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odkazy</a:t>
            </a:r>
            <a:r>
              <a:rPr lang="pl-PL" sz="2000" dirty="0">
                <a:solidFill>
                  <a:schemeClr val="bg1"/>
                </a:solidFill>
              </a:rPr>
              <a:t>. </a:t>
            </a:r>
            <a:r>
              <a:rPr lang="pl-PL" sz="2000" dirty="0" err="1">
                <a:solidFill>
                  <a:schemeClr val="bg1"/>
                </a:solidFill>
              </a:rPr>
              <a:t>Tiež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vás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povzbudzujem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prezeraniu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príkladov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stolových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hier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000" dirty="0" err="1">
                <a:solidFill>
                  <a:schemeClr val="bg1"/>
                </a:solidFill>
              </a:rPr>
              <a:t>Vytvorte</a:t>
            </a:r>
            <a:r>
              <a:rPr lang="pl-PL" sz="2000" dirty="0">
                <a:solidFill>
                  <a:schemeClr val="bg1"/>
                </a:solidFill>
              </a:rPr>
              <a:t> PIONKY A KOCKU DO HRY (</a:t>
            </a:r>
            <a:r>
              <a:rPr lang="pl-PL" sz="2000" dirty="0" err="1">
                <a:solidFill>
                  <a:schemeClr val="bg1"/>
                </a:solidFill>
              </a:rPr>
              <a:t>akoukoľvek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technikou</a:t>
            </a:r>
            <a:r>
              <a:rPr lang="pl-PL" sz="2000" dirty="0">
                <a:solidFill>
                  <a:schemeClr val="bg1"/>
                </a:solidFill>
              </a:rPr>
              <a:t>).</a:t>
            </a:r>
            <a:br>
              <a:rPr lang="pl-PL" sz="2000" dirty="0">
                <a:solidFill>
                  <a:schemeClr val="bg1"/>
                </a:solidFill>
              </a:rPr>
            </a:b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zaika, Wielobarwny, Geometryczny">
            <a:extLst>
              <a:ext uri="{FF2B5EF4-FFF2-40B4-BE49-F238E27FC236}">
                <a16:creationId xmlns:a16="http://schemas.microsoft.com/office/drawing/2014/main" id="{E8C92F05-E4DB-4493-92DB-61E5D144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10073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11093-BA04-4478-B22C-999D9427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PROCES – III TRIEDA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2705A-8231-4EFD-AA66-E65410EC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r>
              <a:rPr lang="pl-PL" sz="1900" dirty="0" err="1">
                <a:solidFill>
                  <a:schemeClr val="bg1"/>
                </a:solidFill>
              </a:rPr>
              <a:t>Zaprezentujte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hru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svojim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spolužiakom</a:t>
            </a:r>
            <a:r>
              <a:rPr lang="pl-PL" sz="1900" dirty="0">
                <a:solidFill>
                  <a:schemeClr val="bg1"/>
                </a:solidFill>
              </a:rPr>
              <a:t>. </a:t>
            </a:r>
            <a:r>
              <a:rPr lang="pl-PL" sz="1900" dirty="0" err="1">
                <a:solidFill>
                  <a:schemeClr val="bg1"/>
                </a:solidFill>
              </a:rPr>
              <a:t>Rozprávajte</a:t>
            </a:r>
            <a:r>
              <a:rPr lang="pl-PL" sz="1900" dirty="0">
                <a:solidFill>
                  <a:schemeClr val="bg1"/>
                </a:solidFill>
              </a:rPr>
              <a:t> o </a:t>
            </a:r>
            <a:r>
              <a:rPr lang="pl-PL" sz="1900" dirty="0" err="1">
                <a:solidFill>
                  <a:schemeClr val="bg1"/>
                </a:solidFill>
              </a:rPr>
              <a:t>nej</a:t>
            </a:r>
            <a:r>
              <a:rPr lang="pl-PL" sz="1900" dirty="0">
                <a:solidFill>
                  <a:schemeClr val="bg1"/>
                </a:solidFill>
              </a:rPr>
              <a:t>: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Uveďte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názov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Pravidlá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Inštrukcie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Príkladové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matematické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úlohy</a:t>
            </a:r>
            <a:r>
              <a:rPr lang="pl-PL" sz="1900" dirty="0">
                <a:solidFill>
                  <a:schemeClr val="bg1"/>
                </a:solidFill>
              </a:rPr>
              <a:t> z </a:t>
            </a:r>
            <a:r>
              <a:rPr lang="pl-PL" sz="1900" dirty="0" err="1">
                <a:solidFill>
                  <a:schemeClr val="bg1"/>
                </a:solidFill>
              </a:rPr>
              <a:t>kariet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Opíšte</a:t>
            </a:r>
            <a:r>
              <a:rPr lang="pl-PL" sz="1900" dirty="0">
                <a:solidFill>
                  <a:schemeClr val="bg1"/>
                </a:solidFill>
              </a:rPr>
              <a:t>, </a:t>
            </a:r>
            <a:r>
              <a:rPr lang="pl-PL" sz="1900" dirty="0" err="1">
                <a:solidFill>
                  <a:schemeClr val="bg1"/>
                </a:solidFill>
              </a:rPr>
              <a:t>ako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hra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vznikala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Zdieľajte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svoje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postrehy</a:t>
            </a:r>
            <a:r>
              <a:rPr lang="pl-PL" sz="1900" dirty="0">
                <a:solidFill>
                  <a:schemeClr val="bg1"/>
                </a:solidFill>
              </a:rPr>
              <a:t> (</a:t>
            </a:r>
            <a:r>
              <a:rPr lang="pl-PL" sz="1900" dirty="0" err="1">
                <a:solidFill>
                  <a:schemeClr val="bg1"/>
                </a:solidFill>
              </a:rPr>
              <a:t>čo</a:t>
            </a:r>
            <a:r>
              <a:rPr lang="pl-PL" sz="1900" dirty="0">
                <a:solidFill>
                  <a:schemeClr val="bg1"/>
                </a:solidFill>
              </a:rPr>
              <a:t> bolo </a:t>
            </a:r>
            <a:r>
              <a:rPr lang="pl-PL" sz="1900" dirty="0" err="1">
                <a:solidFill>
                  <a:schemeClr val="bg1"/>
                </a:solidFill>
              </a:rPr>
              <a:t>zaujímavé</a:t>
            </a:r>
            <a:r>
              <a:rPr lang="pl-PL" sz="1900" dirty="0">
                <a:solidFill>
                  <a:schemeClr val="bg1"/>
                </a:solidFill>
              </a:rPr>
              <a:t>, </a:t>
            </a:r>
            <a:r>
              <a:rPr lang="pl-PL" sz="1900" dirty="0" err="1">
                <a:solidFill>
                  <a:schemeClr val="bg1"/>
                </a:solidFill>
              </a:rPr>
              <a:t>čo</a:t>
            </a:r>
            <a:r>
              <a:rPr lang="pl-PL" sz="1900" dirty="0">
                <a:solidFill>
                  <a:schemeClr val="bg1"/>
                </a:solidFill>
              </a:rPr>
              <a:t> bolo </a:t>
            </a:r>
            <a:r>
              <a:rPr lang="pl-PL" sz="1900" dirty="0" err="1">
                <a:solidFill>
                  <a:schemeClr val="bg1"/>
                </a:solidFill>
              </a:rPr>
              <a:t>náročné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atď</a:t>
            </a:r>
            <a:r>
              <a:rPr lang="pl-PL" sz="1900" dirty="0">
                <a:solidFill>
                  <a:schemeClr val="bg1"/>
                </a:solidFill>
              </a:rPr>
              <a:t>.),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Odpovedajte</a:t>
            </a:r>
            <a:r>
              <a:rPr lang="pl-PL" sz="1900" dirty="0">
                <a:solidFill>
                  <a:schemeClr val="bg1"/>
                </a:solidFill>
              </a:rPr>
              <a:t> na </a:t>
            </a:r>
            <a:r>
              <a:rPr lang="pl-PL" sz="1900" dirty="0" err="1">
                <a:solidFill>
                  <a:schemeClr val="bg1"/>
                </a:solidFill>
              </a:rPr>
              <a:t>prípadné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otázky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učiteľa</a:t>
            </a:r>
            <a:r>
              <a:rPr lang="pl-PL" sz="1900" dirty="0">
                <a:solidFill>
                  <a:schemeClr val="bg1"/>
                </a:solidFill>
              </a:rPr>
              <a:t> a </a:t>
            </a:r>
            <a:r>
              <a:rPr lang="pl-PL" sz="1900" dirty="0" err="1">
                <a:solidFill>
                  <a:schemeClr val="bg1"/>
                </a:solidFill>
              </a:rPr>
              <a:t>spolužiakov</a:t>
            </a:r>
            <a:r>
              <a:rPr lang="pl-PL" sz="1900" dirty="0">
                <a:solidFill>
                  <a:schemeClr val="bg1"/>
                </a:solidFill>
              </a:rPr>
              <a:t>,</a:t>
            </a:r>
          </a:p>
          <a:p>
            <a:r>
              <a:rPr lang="pl-PL" sz="1900" dirty="0" err="1">
                <a:solidFill>
                  <a:schemeClr val="bg1"/>
                </a:solidFill>
              </a:rPr>
              <a:t>Umožnite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spolužiakom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zahrať</a:t>
            </a:r>
            <a:r>
              <a:rPr lang="pl-PL" sz="1900" dirty="0">
                <a:solidFill>
                  <a:schemeClr val="bg1"/>
                </a:solidFill>
              </a:rPr>
              <a:t> si </a:t>
            </a:r>
            <a:r>
              <a:rPr lang="pl-PL" sz="1900" dirty="0" err="1">
                <a:solidFill>
                  <a:schemeClr val="bg1"/>
                </a:solidFill>
              </a:rPr>
              <a:t>vašu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novú</a:t>
            </a:r>
            <a:r>
              <a:rPr lang="pl-PL" sz="1900" dirty="0">
                <a:solidFill>
                  <a:schemeClr val="bg1"/>
                </a:solidFill>
              </a:rPr>
              <a:t> </a:t>
            </a:r>
            <a:r>
              <a:rPr lang="pl-PL" sz="1900" dirty="0" err="1">
                <a:solidFill>
                  <a:schemeClr val="bg1"/>
                </a:solidFill>
              </a:rPr>
              <a:t>hru</a:t>
            </a:r>
            <a:r>
              <a:rPr lang="pl-PL" sz="19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pl-PL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0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1291</Words>
  <Application>Microsoft Office PowerPoint</Application>
  <PresentationFormat>Panoramiczny</PresentationFormat>
  <Paragraphs>136</Paragraphs>
  <Slides>16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Franklin Gothic Medium</vt:lpstr>
      <vt:lpstr>StarSymbol</vt:lpstr>
      <vt:lpstr>Trebuchet MS</vt:lpstr>
      <vt:lpstr>Motyw pakietu Office</vt:lpstr>
      <vt:lpstr> </vt:lpstr>
      <vt:lpstr>ÚVOD</vt:lpstr>
      <vt:lpstr>ÚLOHA</vt:lpstr>
      <vt:lpstr>PROCES</vt:lpstr>
      <vt:lpstr>PROCES</vt:lpstr>
      <vt:lpstr>PROCES – I TRIEDA</vt:lpstr>
      <vt:lpstr>PROCES – I TRIEDA</vt:lpstr>
      <vt:lpstr>PROCES – II TRIEDA</vt:lpstr>
      <vt:lpstr>PROCES – III TRIEDA</vt:lpstr>
      <vt:lpstr>ŹRÓDŁA</vt:lpstr>
      <vt:lpstr>HODNOTENIE</vt:lpstr>
      <vt:lpstr>HODNOTENIE</vt:lpstr>
      <vt:lpstr>HODNOTENIE</vt:lpstr>
      <vt:lpstr>ZÁVER</vt:lpstr>
      <vt:lpstr>PRÍRUČKA PRE UČITEĽOV</vt:lpstr>
      <vt:lpstr>PRÍRUČKA PRE UČITEĽOV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DELL</cp:lastModifiedBy>
  <cp:revision>30</cp:revision>
  <dcterms:created xsi:type="dcterms:W3CDTF">2017-08-23T11:53:48Z</dcterms:created>
  <dcterms:modified xsi:type="dcterms:W3CDTF">2024-02-21T08:51:55Z</dcterms:modified>
</cp:coreProperties>
</file>