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94" r:id="rId2"/>
    <p:sldId id="271" r:id="rId3"/>
    <p:sldId id="275" r:id="rId4"/>
    <p:sldId id="295" r:id="rId5"/>
    <p:sldId id="277" r:id="rId6"/>
    <p:sldId id="299" r:id="rId7"/>
    <p:sldId id="278" r:id="rId8"/>
    <p:sldId id="279" r:id="rId9"/>
    <p:sldId id="284" r:id="rId10"/>
    <p:sldId id="290" r:id="rId11"/>
    <p:sldId id="291" r:id="rId12"/>
    <p:sldId id="292" r:id="rId13"/>
    <p:sldId id="293" r:id="rId14"/>
    <p:sldId id="285" r:id="rId15"/>
    <p:sldId id="286" r:id="rId16"/>
    <p:sldId id="287" r:id="rId17"/>
    <p:sldId id="288" r:id="rId18"/>
    <p:sldId id="289" r:id="rId19"/>
    <p:sldId id="296" r:id="rId20"/>
    <p:sldId id="298" r:id="rId21"/>
    <p:sldId id="297" r:id="rId22"/>
    <p:sldId id="266" r:id="rId23"/>
    <p:sldId id="262" r:id="rId24"/>
    <p:sldId id="30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64" d="100"/>
          <a:sy n="64" d="100"/>
        </p:scale>
        <p:origin x="77" y="4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80BF-30E3-4021-A680-B7194CD31077}" type="datetimeFigureOut">
              <a:rPr lang="pl-PL" smtClean="0"/>
              <a:t>22.05.2025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FE181-C90A-42BA-A494-E080CCDD24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400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22.05.2025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385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22.05.2025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2045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22.05.2025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6109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22.05.2025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2449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22.05.2025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1969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22.05.2025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5942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22.05.2025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7536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22.05.2025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1925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22.05.2025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590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22.05.2025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241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22.05.2025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9759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22.05.2025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3997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22.05.2025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1346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22.05.2025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3049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22.05.2025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6493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22.05.2025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0983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22.05.2025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674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2A4181D-08BB-4AEF-BA29-B67B4E4233BD}" type="datetimeFigureOut">
              <a:rPr lang="pl-PL" smtClean="0"/>
              <a:t>22.05.2025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04135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myslim.sk/index.php/kurz-slovenskeho-posunkoveho-jazyka/myty-a-fakty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4" name="Straight Connector 73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556CF9-A1CA-4B1E-9CC2-C769CF64E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745" y="4495800"/>
            <a:ext cx="8108318" cy="2080581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  <a:spcBef>
                <a:spcPts val="475"/>
              </a:spcBef>
              <a:spcAft>
                <a:spcPts val="600"/>
              </a:spcAft>
            </a:pPr>
            <a:br>
              <a:rPr lang="pl-PL" sz="1600" b="1" dirty="0">
                <a:solidFill>
                  <a:schemeClr val="bg2">
                    <a:lumMod val="75000"/>
                  </a:schemeClr>
                </a:solidFill>
              </a:rPr>
            </a:br>
            <a:endParaRPr lang="pl-PL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AA40D8-D3EB-4250-8C95-FACDA22FA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7723" y="2272212"/>
            <a:ext cx="6626072" cy="282157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sz="5200" b="1" cap="all" dirty="0">
                <a:solidFill>
                  <a:schemeClr val="tx1"/>
                </a:solidFill>
              </a:rPr>
              <a:t>ZNAKOVANÁ PÍSEŇ</a:t>
            </a:r>
          </a:p>
          <a:p>
            <a:pPr marL="0" indent="0" algn="ctr">
              <a:buNone/>
            </a:pPr>
            <a:r>
              <a:rPr lang="pl-PL" sz="3600" b="1" dirty="0">
                <a:solidFill>
                  <a:schemeClr val="tx1"/>
                </a:solidFill>
              </a:rPr>
              <a:t>v </a:t>
            </a:r>
            <a:r>
              <a:rPr lang="pl-PL" sz="3600" b="1" dirty="0" err="1">
                <a:solidFill>
                  <a:schemeClr val="tx1"/>
                </a:solidFill>
              </a:rPr>
              <a:t>rámci</a:t>
            </a:r>
            <a:r>
              <a:rPr lang="pl-PL" sz="3600" b="1" dirty="0">
                <a:solidFill>
                  <a:schemeClr val="tx1"/>
                </a:solidFill>
              </a:rPr>
              <a:t> </a:t>
            </a:r>
            <a:r>
              <a:rPr lang="pl-PL" sz="3600" b="1" dirty="0" err="1">
                <a:solidFill>
                  <a:schemeClr val="tx1"/>
                </a:solidFill>
              </a:rPr>
              <a:t>předmětu</a:t>
            </a:r>
            <a:r>
              <a:rPr lang="pl-PL" sz="3600" b="1" dirty="0">
                <a:solidFill>
                  <a:schemeClr val="tx1"/>
                </a:solidFill>
              </a:rPr>
              <a:t> </a:t>
            </a:r>
            <a:r>
              <a:rPr lang="pl-PL" sz="3600" b="1" dirty="0" err="1">
                <a:solidFill>
                  <a:schemeClr val="tx1"/>
                </a:solidFill>
              </a:rPr>
              <a:t>divadelní</a:t>
            </a:r>
            <a:r>
              <a:rPr lang="pl-PL" sz="3600" b="1" dirty="0">
                <a:solidFill>
                  <a:schemeClr val="tx1"/>
                </a:solidFill>
              </a:rPr>
              <a:t> </a:t>
            </a:r>
            <a:r>
              <a:rPr lang="pl-PL" sz="3600" b="1" dirty="0" err="1">
                <a:solidFill>
                  <a:schemeClr val="tx1"/>
                </a:solidFill>
              </a:rPr>
              <a:t>výchova</a:t>
            </a:r>
            <a:br>
              <a:rPr lang="pl-PL" sz="3600" dirty="0">
                <a:solidFill>
                  <a:schemeClr val="tx1"/>
                </a:solidFill>
              </a:rPr>
            </a:br>
            <a:endParaRPr lang="pl-PL" sz="36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pl-PL" sz="3600" b="1" dirty="0" err="1">
                <a:solidFill>
                  <a:schemeClr val="tx1"/>
                </a:solidFill>
              </a:rPr>
              <a:t>Příručka</a:t>
            </a:r>
            <a:r>
              <a:rPr lang="pl-PL" sz="3600" b="1" dirty="0">
                <a:solidFill>
                  <a:schemeClr val="tx1"/>
                </a:solidFill>
              </a:rPr>
              <a:t> pro </a:t>
            </a:r>
            <a:r>
              <a:rPr lang="pl-PL" sz="3600" b="1" dirty="0" err="1">
                <a:solidFill>
                  <a:schemeClr val="tx1"/>
                </a:solidFill>
              </a:rPr>
              <a:t>učitele</a:t>
            </a:r>
            <a:endParaRPr lang="pl-PL" sz="3600" dirty="0">
              <a:solidFill>
                <a:schemeClr val="tx1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E5A55E1-61BD-82D9-0C76-B91CAC4A2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59" y="349478"/>
            <a:ext cx="6614310" cy="13876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2C339A6-A215-8742-34F5-910C81874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76" y="602607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627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2366" y="75737"/>
            <a:ext cx="10886852" cy="1563914"/>
          </a:xfrm>
        </p:spPr>
        <p:txBody>
          <a:bodyPr/>
          <a:lstStyle/>
          <a:p>
            <a:r>
              <a:rPr lang="pl-PL" b="1" dirty="0" err="1">
                <a:solidFill>
                  <a:srgbClr val="002060"/>
                </a:solidFill>
              </a:rPr>
              <a:t>Úkol</a:t>
            </a:r>
            <a:r>
              <a:rPr lang="pl-PL" b="1" dirty="0">
                <a:solidFill>
                  <a:srgbClr val="002060"/>
                </a:solidFill>
              </a:rPr>
              <a:t> 5: </a:t>
            </a:r>
            <a:r>
              <a:rPr lang="pl-PL" b="1" dirty="0" err="1">
                <a:solidFill>
                  <a:srgbClr val="002060"/>
                </a:solidFill>
              </a:rPr>
              <a:t>Procvičte</a:t>
            </a:r>
            <a:r>
              <a:rPr lang="pl-PL" b="1" dirty="0">
                <a:solidFill>
                  <a:srgbClr val="002060"/>
                </a:solidFill>
              </a:rPr>
              <a:t> si </a:t>
            </a:r>
            <a:r>
              <a:rPr lang="pl-PL" b="1" dirty="0" err="1">
                <a:solidFill>
                  <a:srgbClr val="002060"/>
                </a:solidFill>
              </a:rPr>
              <a:t>překlad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r>
              <a:rPr lang="pl-PL" b="1" dirty="0" err="1">
                <a:solidFill>
                  <a:srgbClr val="002060"/>
                </a:solidFill>
              </a:rPr>
              <a:t>jednotlivých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r>
              <a:rPr lang="pl-PL" b="1" dirty="0" err="1">
                <a:solidFill>
                  <a:srgbClr val="002060"/>
                </a:solidFill>
              </a:rPr>
              <a:t>veršů</a:t>
            </a:r>
            <a:r>
              <a:rPr lang="pl-PL" b="1" dirty="0">
                <a:solidFill>
                  <a:srgbClr val="002060"/>
                </a:solidFill>
              </a:rPr>
              <a:t> - </a:t>
            </a:r>
            <a:r>
              <a:rPr lang="pl-PL" b="1" dirty="0" err="1">
                <a:solidFill>
                  <a:srgbClr val="002060"/>
                </a:solidFill>
              </a:rPr>
              <a:t>praktické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r>
              <a:rPr lang="pl-PL" b="1" dirty="0" err="1">
                <a:solidFill>
                  <a:srgbClr val="002060"/>
                </a:solidFill>
              </a:rPr>
              <a:t>kroky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endParaRPr lang="sk-SK" b="1" cap="none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742782" y="1224548"/>
            <a:ext cx="8535988" cy="3744686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sk-SK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Verše: „</a:t>
            </a:r>
            <a:r>
              <a:rPr lang="pl-PL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pl-PL" sz="2400" b="1" kern="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nebi</a:t>
            </a:r>
            <a:r>
              <a:rPr lang="pl-PL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kern="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někdo</a:t>
            </a:r>
            <a:r>
              <a:rPr lang="pl-PL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kern="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počítá</a:t>
            </a:r>
            <a:r>
              <a:rPr lang="pl-PL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kern="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okvětní</a:t>
            </a:r>
            <a:r>
              <a:rPr lang="pl-PL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kern="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lístky</a:t>
            </a:r>
            <a:r>
              <a:rPr lang="pl-PL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kern="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margarity,Miluje</a:t>
            </a:r>
            <a:r>
              <a:rPr lang="pl-PL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kern="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nebo</a:t>
            </a:r>
            <a:r>
              <a:rPr lang="pl-PL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kern="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nemiluje</a:t>
            </a:r>
            <a:r>
              <a:rPr lang="pl-PL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  a na </a:t>
            </a:r>
            <a:r>
              <a:rPr lang="pl-PL" sz="2400" b="1" kern="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svět</a:t>
            </a:r>
            <a:r>
              <a:rPr lang="pl-PL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kern="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padá</a:t>
            </a:r>
            <a:r>
              <a:rPr lang="pl-PL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kern="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sníh</a:t>
            </a:r>
            <a:r>
              <a:rPr lang="sk-SK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.„</a:t>
            </a:r>
            <a:endParaRPr lang="pl-PL" sz="2400" b="1" kern="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pl-PL" sz="2400" kern="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Nauč</a:t>
            </a:r>
            <a:r>
              <a:rPr lang="pl-PL" sz="2400" kern="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kern="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znakování</a:t>
            </a:r>
            <a:r>
              <a:rPr lang="pl-PL" sz="2400" kern="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pro " </a:t>
            </a:r>
            <a:r>
              <a:rPr lang="pl-PL" sz="2400" kern="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nebe</a:t>
            </a:r>
            <a:r>
              <a:rPr lang="pl-PL" sz="2400" kern="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", ' </a:t>
            </a:r>
            <a:r>
              <a:rPr lang="pl-PL" sz="2400" kern="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někdo</a:t>
            </a:r>
            <a:r>
              <a:rPr lang="pl-PL" sz="2400" kern="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', ' </a:t>
            </a:r>
            <a:r>
              <a:rPr lang="pl-PL" sz="2400" kern="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počítá</a:t>
            </a:r>
            <a:r>
              <a:rPr lang="pl-PL" sz="2400" kern="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', ' </a:t>
            </a:r>
            <a:r>
              <a:rPr lang="pl-PL" sz="2400" kern="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lístky</a:t>
            </a:r>
            <a:r>
              <a:rPr lang="pl-PL" sz="2400" kern="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", " </a:t>
            </a:r>
            <a:r>
              <a:rPr lang="pl-PL" sz="2400" kern="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margarita</a:t>
            </a:r>
            <a:r>
              <a:rPr lang="pl-PL" sz="2400" kern="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", " </a:t>
            </a:r>
            <a:r>
              <a:rPr lang="pl-PL" sz="2400" kern="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miluje</a:t>
            </a:r>
            <a:r>
              <a:rPr lang="pl-PL" sz="2400" kern="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", " </a:t>
            </a:r>
            <a:r>
              <a:rPr lang="pl-PL" sz="2400" kern="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nemiluje</a:t>
            </a:r>
            <a:r>
              <a:rPr lang="pl-PL" sz="2400" kern="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", " </a:t>
            </a:r>
            <a:r>
              <a:rPr lang="pl-PL" sz="2400" kern="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sníh</a:t>
            </a:r>
            <a:r>
              <a:rPr lang="pl-PL" sz="2400" kern="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", " </a:t>
            </a:r>
            <a:r>
              <a:rPr lang="pl-PL" sz="2400" kern="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svět</a:t>
            </a:r>
            <a:r>
              <a:rPr lang="pl-PL" sz="2400" kern="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pl-PL" sz="2400" kern="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Spojte</a:t>
            </a:r>
            <a:r>
              <a:rPr lang="pl-PL" sz="2400" kern="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je do </a:t>
            </a:r>
            <a:r>
              <a:rPr lang="pl-PL" sz="2400" kern="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plynulého</a:t>
            </a:r>
            <a:r>
              <a:rPr lang="pl-PL" sz="2400" kern="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kern="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projevu</a:t>
            </a:r>
            <a:r>
              <a:rPr lang="pl-PL" sz="2400" kern="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pl-PL" sz="2400" kern="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dbejte</a:t>
            </a:r>
            <a:r>
              <a:rPr lang="pl-PL" sz="2400" kern="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pl-PL" sz="2400" kern="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správné</a:t>
            </a:r>
            <a:r>
              <a:rPr lang="pl-PL" sz="2400" kern="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tempo a mimiku.</a:t>
            </a:r>
            <a:endParaRPr lang="pl-PL" sz="2800" b="1" dirty="0">
              <a:ln w="3175" cmpd="sng">
                <a:noFill/>
              </a:ln>
              <a:solidFill>
                <a:schemeClr val="tx1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2813" y="3755022"/>
            <a:ext cx="2722362" cy="187843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779" y="1348296"/>
            <a:ext cx="1878430" cy="187843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73" y="4613544"/>
            <a:ext cx="3147876" cy="176822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8C6A6B0-9EBE-D246-6209-80418F371C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76" y="602607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051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3251" y="-56907"/>
            <a:ext cx="10493124" cy="1563914"/>
          </a:xfrm>
        </p:spPr>
        <p:txBody>
          <a:bodyPr/>
          <a:lstStyle/>
          <a:p>
            <a:r>
              <a:rPr lang="pl-PL" b="1" dirty="0" err="1">
                <a:solidFill>
                  <a:srgbClr val="002060"/>
                </a:solidFill>
              </a:rPr>
              <a:t>Úkol</a:t>
            </a:r>
            <a:r>
              <a:rPr lang="pl-PL" b="1" dirty="0">
                <a:solidFill>
                  <a:srgbClr val="002060"/>
                </a:solidFill>
              </a:rPr>
              <a:t> 5: </a:t>
            </a:r>
            <a:r>
              <a:rPr lang="pl-PL" b="1" dirty="0" err="1">
                <a:solidFill>
                  <a:srgbClr val="002060"/>
                </a:solidFill>
              </a:rPr>
              <a:t>Procvičte</a:t>
            </a:r>
            <a:r>
              <a:rPr lang="pl-PL" b="1" dirty="0">
                <a:solidFill>
                  <a:srgbClr val="002060"/>
                </a:solidFill>
              </a:rPr>
              <a:t> si </a:t>
            </a:r>
            <a:r>
              <a:rPr lang="pl-PL" b="1" dirty="0" err="1">
                <a:solidFill>
                  <a:srgbClr val="002060"/>
                </a:solidFill>
              </a:rPr>
              <a:t>překlad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r>
              <a:rPr lang="pl-PL" b="1" dirty="0" err="1">
                <a:solidFill>
                  <a:srgbClr val="002060"/>
                </a:solidFill>
              </a:rPr>
              <a:t>jednotlivých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r>
              <a:rPr lang="pl-PL" b="1" dirty="0" err="1">
                <a:solidFill>
                  <a:srgbClr val="002060"/>
                </a:solidFill>
              </a:rPr>
              <a:t>veršů</a:t>
            </a:r>
            <a:r>
              <a:rPr lang="pl-PL" b="1" dirty="0">
                <a:solidFill>
                  <a:srgbClr val="002060"/>
                </a:solidFill>
              </a:rPr>
              <a:t> - </a:t>
            </a:r>
            <a:r>
              <a:rPr lang="pl-PL" b="1" dirty="0" err="1">
                <a:solidFill>
                  <a:srgbClr val="002060"/>
                </a:solidFill>
              </a:rPr>
              <a:t>praktické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r>
              <a:rPr lang="pl-PL" b="1" dirty="0" err="1">
                <a:solidFill>
                  <a:srgbClr val="002060"/>
                </a:solidFill>
              </a:rPr>
              <a:t>kroky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endParaRPr lang="sk-SK" b="1" cap="none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53251" y="825759"/>
            <a:ext cx="8535988" cy="3744686"/>
          </a:xfrm>
        </p:spPr>
        <p:txBody>
          <a:bodyPr>
            <a:noAutofit/>
          </a:bodyPr>
          <a:lstStyle/>
          <a:p>
            <a:pPr lvl="0"/>
            <a:r>
              <a:rPr lang="sk-SK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Verše:</a:t>
            </a:r>
            <a:r>
              <a:rPr lang="pl-PL" sz="2400" b="1" dirty="0"/>
              <a:t> „Je to </a:t>
            </a:r>
            <a:r>
              <a:rPr lang="pl-PL" sz="2400" b="1" dirty="0" err="1"/>
              <a:t>docela</a:t>
            </a:r>
            <a:r>
              <a:rPr lang="pl-PL" sz="2400" b="1" dirty="0"/>
              <a:t> </a:t>
            </a:r>
            <a:r>
              <a:rPr lang="pl-PL" sz="2400" b="1" dirty="0" err="1"/>
              <a:t>blízko</a:t>
            </a:r>
            <a:r>
              <a:rPr lang="pl-PL" sz="2400" b="1" dirty="0"/>
              <a:t>, </a:t>
            </a:r>
            <a:r>
              <a:rPr lang="pl-PL" sz="2400" b="1" dirty="0" err="1"/>
              <a:t>nastav</a:t>
            </a:r>
            <a:r>
              <a:rPr lang="pl-PL" sz="2400" b="1" dirty="0"/>
              <a:t> </a:t>
            </a:r>
            <a:r>
              <a:rPr lang="pl-PL" sz="2400" b="1" dirty="0" err="1"/>
              <a:t>tvář</a:t>
            </a:r>
            <a:r>
              <a:rPr lang="pl-PL" sz="2400" b="1" dirty="0"/>
              <a:t> k </a:t>
            </a:r>
            <a:r>
              <a:rPr lang="pl-PL" sz="2400" b="1" dirty="0" err="1"/>
              <a:t>nebi</a:t>
            </a:r>
            <a:r>
              <a:rPr lang="pl-PL" sz="2400" b="1" dirty="0"/>
              <a:t>, </a:t>
            </a:r>
            <a:r>
              <a:rPr lang="pl-PL" sz="2400" b="1" dirty="0" err="1"/>
              <a:t>vločky</a:t>
            </a:r>
            <a:r>
              <a:rPr lang="pl-PL" sz="2400" b="1" dirty="0"/>
              <a:t> </a:t>
            </a:r>
            <a:r>
              <a:rPr lang="pl-PL" sz="2400" b="1" dirty="0" err="1"/>
              <a:t>tě</a:t>
            </a:r>
            <a:r>
              <a:rPr lang="pl-PL" sz="2400" b="1" dirty="0"/>
              <a:t> </a:t>
            </a:r>
            <a:r>
              <a:rPr lang="pl-PL" sz="2400" b="1" dirty="0" err="1"/>
              <a:t>hladí</a:t>
            </a:r>
            <a:r>
              <a:rPr lang="pl-PL" sz="2400" b="1" dirty="0"/>
              <a:t>, </a:t>
            </a:r>
            <a:r>
              <a:rPr lang="pl-PL" sz="2400" b="1" dirty="0" err="1"/>
              <a:t>už</a:t>
            </a:r>
            <a:r>
              <a:rPr lang="pl-PL" sz="2400" b="1" dirty="0"/>
              <a:t> </a:t>
            </a:r>
            <a:r>
              <a:rPr lang="pl-PL" sz="2400" b="1" dirty="0" err="1"/>
              <a:t>jich</a:t>
            </a:r>
            <a:r>
              <a:rPr lang="pl-PL" sz="2400" b="1" dirty="0"/>
              <a:t> </a:t>
            </a:r>
            <a:r>
              <a:rPr lang="pl-PL" sz="2400" b="1" dirty="0" err="1"/>
              <a:t>není</a:t>
            </a:r>
            <a:r>
              <a:rPr lang="pl-PL" sz="2400" b="1" dirty="0"/>
              <a:t> </a:t>
            </a:r>
            <a:r>
              <a:rPr lang="pl-PL" sz="2400" b="1" dirty="0" err="1"/>
              <a:t>málo</a:t>
            </a:r>
            <a:r>
              <a:rPr lang="sk-SK" sz="2400" b="1" dirty="0"/>
              <a:t>."</a:t>
            </a:r>
            <a:endParaRPr lang="sk-SK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2400" dirty="0" err="1"/>
              <a:t>Znakujeme</a:t>
            </a:r>
            <a:r>
              <a:rPr lang="pl-PL" sz="2400" dirty="0"/>
              <a:t> pro „</a:t>
            </a:r>
            <a:r>
              <a:rPr lang="pl-PL" sz="2400" dirty="0" err="1"/>
              <a:t>blízko</a:t>
            </a:r>
            <a:r>
              <a:rPr lang="pl-PL" sz="2400" dirty="0"/>
              <a:t>”, „</a:t>
            </a:r>
            <a:r>
              <a:rPr lang="pl-PL" sz="2400" dirty="0" err="1"/>
              <a:t>nastav</a:t>
            </a:r>
            <a:r>
              <a:rPr lang="pl-PL" sz="2400" dirty="0"/>
              <a:t>”, „</a:t>
            </a:r>
            <a:r>
              <a:rPr lang="pl-PL" sz="2400" dirty="0" err="1"/>
              <a:t>nebe</a:t>
            </a:r>
            <a:r>
              <a:rPr lang="pl-PL" sz="2400" dirty="0"/>
              <a:t>”, „</a:t>
            </a:r>
            <a:r>
              <a:rPr lang="pl-PL" sz="2400" dirty="0" err="1"/>
              <a:t>tvář</a:t>
            </a:r>
            <a:r>
              <a:rPr lang="pl-PL" sz="2400" dirty="0"/>
              <a:t>”, „</a:t>
            </a:r>
            <a:r>
              <a:rPr lang="pl-PL" sz="2400" dirty="0" err="1"/>
              <a:t>vločky</a:t>
            </a:r>
            <a:r>
              <a:rPr lang="pl-PL" sz="2400" dirty="0"/>
              <a:t>”, „ </a:t>
            </a:r>
            <a:r>
              <a:rPr lang="pl-PL" sz="2400" dirty="0" err="1"/>
              <a:t>hladí</a:t>
            </a:r>
            <a:r>
              <a:rPr lang="pl-PL" sz="2400" dirty="0"/>
              <a:t>”, „</a:t>
            </a:r>
            <a:r>
              <a:rPr lang="pl-PL" sz="2400" dirty="0" err="1"/>
              <a:t>není</a:t>
            </a:r>
            <a:r>
              <a:rPr lang="pl-PL" sz="2400" dirty="0"/>
              <a:t> </a:t>
            </a:r>
            <a:r>
              <a:rPr lang="pl-PL" sz="2400" dirty="0" err="1"/>
              <a:t>málo</a:t>
            </a:r>
            <a:r>
              <a:rPr lang="pl-PL" sz="2400" dirty="0"/>
              <a:t>”</a:t>
            </a:r>
            <a:r>
              <a:rPr lang="sk-SK" sz="24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2400" dirty="0" err="1"/>
              <a:t>Cvičte</a:t>
            </a:r>
            <a:r>
              <a:rPr lang="pl-PL" sz="2400" dirty="0"/>
              <a:t> </a:t>
            </a:r>
            <a:r>
              <a:rPr lang="pl-PL" sz="2400" dirty="0" err="1"/>
              <a:t>tento</a:t>
            </a:r>
            <a:r>
              <a:rPr lang="pl-PL" sz="2400" dirty="0"/>
              <a:t> </a:t>
            </a:r>
            <a:r>
              <a:rPr lang="pl-PL" sz="2400" dirty="0" err="1"/>
              <a:t>verš</a:t>
            </a:r>
            <a:r>
              <a:rPr lang="pl-PL" sz="2400" dirty="0"/>
              <a:t>, </a:t>
            </a:r>
            <a:r>
              <a:rPr lang="pl-PL" sz="2400" dirty="0" err="1"/>
              <a:t>dokud</a:t>
            </a:r>
            <a:r>
              <a:rPr lang="pl-PL" sz="2400" dirty="0"/>
              <a:t> </a:t>
            </a:r>
            <a:r>
              <a:rPr lang="pl-PL" sz="2400" dirty="0" err="1"/>
              <a:t>se</a:t>
            </a:r>
            <a:r>
              <a:rPr lang="pl-PL" sz="2400" dirty="0"/>
              <a:t> </a:t>
            </a:r>
            <a:r>
              <a:rPr lang="pl-PL" sz="2400" dirty="0" err="1"/>
              <a:t>nestane</a:t>
            </a:r>
            <a:r>
              <a:rPr lang="pl-PL" sz="2400" dirty="0"/>
              <a:t> </a:t>
            </a:r>
            <a:r>
              <a:rPr lang="pl-PL" sz="2400" dirty="0" err="1"/>
              <a:t>plynulým</a:t>
            </a:r>
            <a:r>
              <a:rPr lang="pl-PL" sz="2400" dirty="0"/>
              <a:t> a </a:t>
            </a:r>
            <a:r>
              <a:rPr lang="pl-PL" sz="2400" dirty="0" err="1"/>
              <a:t>výrazným</a:t>
            </a:r>
            <a:r>
              <a:rPr lang="pl-PL" sz="2400" dirty="0"/>
              <a:t>.</a:t>
            </a:r>
            <a:r>
              <a:rPr lang="sk-SK" sz="2400" dirty="0"/>
              <a:t>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172" y="4327685"/>
            <a:ext cx="2601114" cy="173407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752" y="825759"/>
            <a:ext cx="1811964" cy="2077378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716" y="4036351"/>
            <a:ext cx="3224000" cy="1612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6E6EBD1-259E-1FDA-AF03-BA56D18902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76" y="602607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841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36362"/>
            <a:ext cx="10058400" cy="1563914"/>
          </a:xfrm>
        </p:spPr>
        <p:txBody>
          <a:bodyPr/>
          <a:lstStyle/>
          <a:p>
            <a:r>
              <a:rPr lang="pl-PL" b="1" dirty="0" err="1">
                <a:solidFill>
                  <a:srgbClr val="002060"/>
                </a:solidFill>
              </a:rPr>
              <a:t>Úkol</a:t>
            </a:r>
            <a:r>
              <a:rPr lang="pl-PL" b="1" dirty="0">
                <a:solidFill>
                  <a:srgbClr val="002060"/>
                </a:solidFill>
              </a:rPr>
              <a:t> 5: </a:t>
            </a:r>
            <a:r>
              <a:rPr lang="pl-PL" b="1" dirty="0" err="1">
                <a:solidFill>
                  <a:srgbClr val="002060"/>
                </a:solidFill>
              </a:rPr>
              <a:t>Procvičte</a:t>
            </a:r>
            <a:r>
              <a:rPr lang="pl-PL" b="1" dirty="0">
                <a:solidFill>
                  <a:srgbClr val="002060"/>
                </a:solidFill>
              </a:rPr>
              <a:t> si </a:t>
            </a:r>
            <a:r>
              <a:rPr lang="pl-PL" b="1" dirty="0" err="1">
                <a:solidFill>
                  <a:srgbClr val="002060"/>
                </a:solidFill>
              </a:rPr>
              <a:t>překlad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r>
              <a:rPr lang="pl-PL" b="1" dirty="0" err="1">
                <a:solidFill>
                  <a:srgbClr val="002060"/>
                </a:solidFill>
              </a:rPr>
              <a:t>jednotlivých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r>
              <a:rPr lang="pl-PL" b="1" dirty="0" err="1">
                <a:solidFill>
                  <a:srgbClr val="002060"/>
                </a:solidFill>
              </a:rPr>
              <a:t>veršů</a:t>
            </a:r>
            <a:r>
              <a:rPr lang="pl-PL" b="1" dirty="0">
                <a:solidFill>
                  <a:srgbClr val="002060"/>
                </a:solidFill>
              </a:rPr>
              <a:t> - </a:t>
            </a:r>
            <a:r>
              <a:rPr lang="pl-PL" b="1" dirty="0" err="1">
                <a:solidFill>
                  <a:srgbClr val="002060"/>
                </a:solidFill>
              </a:rPr>
              <a:t>praktické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r>
              <a:rPr lang="pl-PL" b="1" dirty="0" err="1">
                <a:solidFill>
                  <a:srgbClr val="002060"/>
                </a:solidFill>
              </a:rPr>
              <a:t>kroky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endParaRPr lang="sk-SK" b="1" cap="none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1049052"/>
            <a:ext cx="8535988" cy="3744686"/>
          </a:xfrm>
        </p:spPr>
        <p:txBody>
          <a:bodyPr>
            <a:noAutofit/>
          </a:bodyPr>
          <a:lstStyle/>
          <a:p>
            <a:pPr lvl="0"/>
            <a:r>
              <a:rPr lang="sk-SK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Verše:</a:t>
            </a:r>
            <a:r>
              <a:rPr lang="sk-SK" sz="2400" b="1" dirty="0"/>
              <a:t> „</a:t>
            </a:r>
            <a:r>
              <a:rPr lang="pl-PL" sz="2400" b="1" dirty="0" err="1"/>
              <a:t>Zimní</a:t>
            </a:r>
            <a:r>
              <a:rPr lang="pl-PL" sz="2400" b="1" dirty="0"/>
              <a:t> </a:t>
            </a:r>
            <a:r>
              <a:rPr lang="pl-PL" sz="2400" b="1" dirty="0" err="1"/>
              <a:t>anděl</a:t>
            </a:r>
            <a:r>
              <a:rPr lang="pl-PL" sz="2400" b="1" dirty="0"/>
              <a:t> </a:t>
            </a:r>
            <a:r>
              <a:rPr lang="pl-PL" sz="2400" b="1" dirty="0" err="1"/>
              <a:t>pokládá</a:t>
            </a:r>
            <a:r>
              <a:rPr lang="pl-PL" sz="2400" b="1" dirty="0"/>
              <a:t> </a:t>
            </a:r>
            <a:r>
              <a:rPr lang="pl-PL" sz="2400" b="1" dirty="0" err="1"/>
              <a:t>křídla</a:t>
            </a:r>
            <a:r>
              <a:rPr lang="pl-PL" sz="2400" b="1" dirty="0"/>
              <a:t> na </a:t>
            </a:r>
            <a:r>
              <a:rPr lang="pl-PL" sz="2400" b="1" dirty="0" err="1"/>
              <a:t>město</a:t>
            </a:r>
            <a:r>
              <a:rPr lang="pl-PL" sz="2400" b="1" dirty="0"/>
              <a:t>,</a:t>
            </a:r>
            <a:br>
              <a:rPr lang="pl-PL" sz="2400" b="1" dirty="0"/>
            </a:br>
            <a:r>
              <a:rPr lang="pl-PL" sz="2400" b="1" dirty="0" err="1"/>
              <a:t>mráz</a:t>
            </a:r>
            <a:r>
              <a:rPr lang="pl-PL" sz="2400" b="1" dirty="0"/>
              <a:t> jako </a:t>
            </a:r>
            <a:r>
              <a:rPr lang="pl-PL" sz="2400" b="1" dirty="0" err="1"/>
              <a:t>cukr</a:t>
            </a:r>
            <a:r>
              <a:rPr lang="pl-PL" sz="2400" b="1" dirty="0"/>
              <a:t> na </a:t>
            </a:r>
            <a:r>
              <a:rPr lang="pl-PL" sz="2400" b="1" dirty="0" err="1"/>
              <a:t>dortu</a:t>
            </a:r>
            <a:r>
              <a:rPr lang="pl-PL" sz="2400" b="1" dirty="0"/>
              <a:t>, </a:t>
            </a:r>
            <a:r>
              <a:rPr lang="pl-PL" sz="2400" b="1" dirty="0" err="1"/>
              <a:t>zimu</a:t>
            </a:r>
            <a:r>
              <a:rPr lang="pl-PL" sz="2400" b="1" dirty="0"/>
              <a:t> </a:t>
            </a:r>
            <a:r>
              <a:rPr lang="pl-PL" sz="2400" b="1" dirty="0" err="1"/>
              <a:t>osladí</a:t>
            </a:r>
            <a:r>
              <a:rPr lang="sk-SK" sz="2400" b="1" dirty="0"/>
              <a:t>."</a:t>
            </a:r>
            <a:endParaRPr lang="sk-SK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2400" dirty="0" err="1"/>
              <a:t>Znakujeme</a:t>
            </a:r>
            <a:r>
              <a:rPr lang="pl-PL" sz="2400" dirty="0"/>
              <a:t> pro " </a:t>
            </a:r>
            <a:r>
              <a:rPr lang="pl-PL" sz="2400" dirty="0" err="1"/>
              <a:t>zimní</a:t>
            </a:r>
            <a:r>
              <a:rPr lang="pl-PL" sz="2400" dirty="0"/>
              <a:t> ", " </a:t>
            </a:r>
            <a:r>
              <a:rPr lang="pl-PL" sz="2400" dirty="0" err="1"/>
              <a:t>anděl</a:t>
            </a:r>
            <a:r>
              <a:rPr lang="pl-PL" sz="2400" dirty="0"/>
              <a:t> ", " </a:t>
            </a:r>
            <a:r>
              <a:rPr lang="pl-PL" sz="2400" dirty="0" err="1"/>
              <a:t>křídla</a:t>
            </a:r>
            <a:r>
              <a:rPr lang="pl-PL" sz="2400" dirty="0"/>
              <a:t> ", " </a:t>
            </a:r>
            <a:r>
              <a:rPr lang="pl-PL" sz="2400" dirty="0" err="1"/>
              <a:t>město</a:t>
            </a:r>
            <a:r>
              <a:rPr lang="pl-PL" sz="2400" dirty="0"/>
              <a:t>", " </a:t>
            </a:r>
            <a:r>
              <a:rPr lang="pl-PL" sz="2400" dirty="0" err="1"/>
              <a:t>pokládá</a:t>
            </a:r>
            <a:r>
              <a:rPr lang="pl-PL" sz="2400" dirty="0"/>
              <a:t> ", " </a:t>
            </a:r>
            <a:r>
              <a:rPr lang="pl-PL" sz="2400" dirty="0" err="1"/>
              <a:t>mráz</a:t>
            </a:r>
            <a:r>
              <a:rPr lang="pl-PL" sz="2400" dirty="0"/>
              <a:t> ", " </a:t>
            </a:r>
            <a:r>
              <a:rPr lang="pl-PL" sz="2400" dirty="0" err="1"/>
              <a:t>cukr</a:t>
            </a:r>
            <a:r>
              <a:rPr lang="pl-PL" sz="2400" dirty="0"/>
              <a:t>  ", " </a:t>
            </a:r>
            <a:r>
              <a:rPr lang="pl-PL" sz="2400" dirty="0" err="1"/>
              <a:t>dort</a:t>
            </a:r>
            <a:r>
              <a:rPr lang="pl-PL" sz="2400" dirty="0"/>
              <a:t> ", " zima", " </a:t>
            </a:r>
            <a:r>
              <a:rPr lang="pl-PL" sz="2400" dirty="0" err="1"/>
              <a:t>osladí</a:t>
            </a:r>
            <a:r>
              <a:rPr lang="sk-SK" sz="2400" dirty="0"/>
              <a:t>".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2400" dirty="0" err="1"/>
              <a:t>Spojte</a:t>
            </a:r>
            <a:r>
              <a:rPr lang="pl-PL" sz="2400" dirty="0"/>
              <a:t> je do </a:t>
            </a:r>
            <a:r>
              <a:rPr lang="pl-PL" sz="2400" dirty="0" err="1"/>
              <a:t>plynulé</a:t>
            </a:r>
            <a:r>
              <a:rPr lang="pl-PL" sz="2400" dirty="0"/>
              <a:t> </a:t>
            </a:r>
            <a:r>
              <a:rPr lang="pl-PL" sz="2400" dirty="0" err="1"/>
              <a:t>výpovědi</a:t>
            </a:r>
            <a:r>
              <a:rPr lang="pl-PL" sz="2400" dirty="0"/>
              <a:t> s </a:t>
            </a:r>
            <a:r>
              <a:rPr lang="pl-PL" sz="2400" dirty="0" err="1"/>
              <a:t>důrazem</a:t>
            </a:r>
            <a:r>
              <a:rPr lang="pl-PL" sz="2400" dirty="0"/>
              <a:t> na </a:t>
            </a:r>
            <a:r>
              <a:rPr lang="pl-PL" sz="2400" dirty="0" err="1"/>
              <a:t>lyričnost</a:t>
            </a:r>
            <a:r>
              <a:rPr lang="pl-PL" sz="2400" dirty="0"/>
              <a:t> a </a:t>
            </a:r>
            <a:r>
              <a:rPr lang="pl-PL" sz="2400" dirty="0" err="1"/>
              <a:t>obraznost</a:t>
            </a:r>
            <a:r>
              <a:rPr lang="sk-SK" sz="2400" dirty="0"/>
              <a:t>.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9938" y="3270974"/>
            <a:ext cx="1581150" cy="155257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521" y="1349157"/>
            <a:ext cx="2466975" cy="184785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02" y="4513553"/>
            <a:ext cx="1406451" cy="174610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8306" y="4767258"/>
            <a:ext cx="2191349" cy="1291435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4554" y="4770800"/>
            <a:ext cx="2191348" cy="123161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46DF534-38CE-A521-10CA-0694B0945D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76" y="602607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495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194" y="323435"/>
            <a:ext cx="10058400" cy="1563914"/>
          </a:xfrm>
        </p:spPr>
        <p:txBody>
          <a:bodyPr/>
          <a:lstStyle/>
          <a:p>
            <a:r>
              <a:rPr lang="pl-PL" b="1" dirty="0" err="1">
                <a:solidFill>
                  <a:srgbClr val="002060"/>
                </a:solidFill>
              </a:rPr>
              <a:t>Úkol</a:t>
            </a:r>
            <a:r>
              <a:rPr lang="pl-PL" b="1" dirty="0">
                <a:solidFill>
                  <a:srgbClr val="002060"/>
                </a:solidFill>
              </a:rPr>
              <a:t> 5: </a:t>
            </a:r>
            <a:r>
              <a:rPr lang="pl-PL" b="1" dirty="0" err="1">
                <a:solidFill>
                  <a:srgbClr val="002060"/>
                </a:solidFill>
              </a:rPr>
              <a:t>Procvičte</a:t>
            </a:r>
            <a:r>
              <a:rPr lang="pl-PL" b="1" dirty="0">
                <a:solidFill>
                  <a:srgbClr val="002060"/>
                </a:solidFill>
              </a:rPr>
              <a:t> si </a:t>
            </a:r>
            <a:r>
              <a:rPr lang="pl-PL" b="1" dirty="0" err="1">
                <a:solidFill>
                  <a:srgbClr val="002060"/>
                </a:solidFill>
              </a:rPr>
              <a:t>překlad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r>
              <a:rPr lang="pl-PL" b="1" dirty="0" err="1">
                <a:solidFill>
                  <a:srgbClr val="002060"/>
                </a:solidFill>
              </a:rPr>
              <a:t>jednotlivých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r>
              <a:rPr lang="pl-PL" b="1" dirty="0" err="1">
                <a:solidFill>
                  <a:srgbClr val="002060"/>
                </a:solidFill>
              </a:rPr>
              <a:t>veršů</a:t>
            </a:r>
            <a:r>
              <a:rPr lang="pl-PL" b="1" dirty="0">
                <a:solidFill>
                  <a:srgbClr val="002060"/>
                </a:solidFill>
              </a:rPr>
              <a:t> - </a:t>
            </a:r>
            <a:r>
              <a:rPr lang="pl-PL" b="1" dirty="0" err="1">
                <a:solidFill>
                  <a:srgbClr val="002060"/>
                </a:solidFill>
              </a:rPr>
              <a:t>praktické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r>
              <a:rPr lang="pl-PL" b="1" dirty="0" err="1">
                <a:solidFill>
                  <a:srgbClr val="002060"/>
                </a:solidFill>
              </a:rPr>
              <a:t>kroky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endParaRPr lang="sk-SK" b="1" cap="none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3" y="1556657"/>
            <a:ext cx="8535988" cy="3744686"/>
          </a:xfrm>
        </p:spPr>
        <p:txBody>
          <a:bodyPr>
            <a:noAutofit/>
          </a:bodyPr>
          <a:lstStyle/>
          <a:p>
            <a:pPr lvl="0"/>
            <a:r>
              <a:rPr lang="sk-SK" sz="2400" b="1" dirty="0"/>
              <a:t>Refrén: „Vánoce, Vánoce, tiše v nás padá sníh,Vánoce, Vánoce, konečně jsou."</a:t>
            </a:r>
            <a:endParaRPr lang="sk-SK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/>
              <a:t>Znakujeme pro </a:t>
            </a:r>
            <a:r>
              <a:rPr lang="pl-PL" sz="2400" dirty="0"/>
              <a:t>„</a:t>
            </a:r>
            <a:r>
              <a:rPr lang="pl-PL" sz="2400" dirty="0" err="1"/>
              <a:t>Vánoce</a:t>
            </a:r>
            <a:r>
              <a:rPr lang="pl-PL" sz="2400" dirty="0"/>
              <a:t>”, „</a:t>
            </a:r>
            <a:r>
              <a:rPr lang="pl-PL" sz="2400" dirty="0" err="1"/>
              <a:t>tiše</a:t>
            </a:r>
            <a:r>
              <a:rPr lang="pl-PL" sz="2400" dirty="0"/>
              <a:t>”, „</a:t>
            </a:r>
            <a:r>
              <a:rPr lang="pl-PL" sz="2400" dirty="0" err="1"/>
              <a:t>sníh</a:t>
            </a:r>
            <a:r>
              <a:rPr lang="pl-PL" sz="2400" dirty="0"/>
              <a:t>”, „v </a:t>
            </a:r>
            <a:r>
              <a:rPr lang="pl-PL" sz="2400" dirty="0" err="1"/>
              <a:t>nás</a:t>
            </a:r>
            <a:r>
              <a:rPr lang="pl-PL" sz="2400" dirty="0"/>
              <a:t> ”, „</a:t>
            </a:r>
            <a:r>
              <a:rPr lang="pl-PL" sz="2400" dirty="0" err="1"/>
              <a:t>konečně</a:t>
            </a:r>
            <a:r>
              <a:rPr lang="pl-PL" sz="2400" dirty="0"/>
              <a:t>”.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/>
              <a:t>Cvičte refrén s důrazem na emoce a rytmus písně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7770" y="2025429"/>
            <a:ext cx="2133600" cy="21336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1924" y="4687085"/>
            <a:ext cx="2469446" cy="164629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D4C6D28-3601-3646-92CF-F1B70946A3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76" y="602607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890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914400"/>
          </a:xfrm>
        </p:spPr>
        <p:txBody>
          <a:bodyPr/>
          <a:lstStyle/>
          <a:p>
            <a:r>
              <a:rPr lang="pl-PL" b="1" dirty="0" err="1">
                <a:solidFill>
                  <a:srgbClr val="002060"/>
                </a:solidFill>
              </a:rPr>
              <a:t>Úkol</a:t>
            </a:r>
            <a:r>
              <a:rPr lang="pl-PL" b="1" dirty="0">
                <a:solidFill>
                  <a:srgbClr val="002060"/>
                </a:solidFill>
              </a:rPr>
              <a:t> 6: </a:t>
            </a:r>
            <a:r>
              <a:rPr lang="pl-PL" b="1" dirty="0" err="1">
                <a:solidFill>
                  <a:srgbClr val="002060"/>
                </a:solidFill>
              </a:rPr>
              <a:t>spojování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r>
              <a:rPr lang="pl-PL" b="1" dirty="0" err="1">
                <a:solidFill>
                  <a:srgbClr val="002060"/>
                </a:solidFill>
              </a:rPr>
              <a:t>veršů</a:t>
            </a:r>
            <a:r>
              <a:rPr lang="pl-PL" b="1" dirty="0">
                <a:solidFill>
                  <a:srgbClr val="002060"/>
                </a:solidFill>
              </a:rPr>
              <a:t> do </a:t>
            </a:r>
            <a:r>
              <a:rPr lang="pl-PL" b="1" dirty="0" err="1">
                <a:solidFill>
                  <a:srgbClr val="002060"/>
                </a:solidFill>
              </a:rPr>
              <a:t>celku</a:t>
            </a:r>
            <a:endParaRPr lang="sk-SK" b="1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760282" y="1129221"/>
            <a:ext cx="8535988" cy="395605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Když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žáci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zvládnou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jednotlivé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strofy,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začněte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je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spojovat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dohromady.Procvičujte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plynulé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přechody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mezi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slokami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,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abyste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udrželi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rytmus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a melodii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písně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..</a:t>
            </a:r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D8A8E92-5F88-284B-E961-DF79EE31F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76" y="602607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989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275031"/>
            <a:ext cx="10058400" cy="1288143"/>
          </a:xfrm>
        </p:spPr>
        <p:txBody>
          <a:bodyPr/>
          <a:lstStyle/>
          <a:p>
            <a:r>
              <a:rPr lang="pl-PL" b="1" dirty="0" err="1">
                <a:solidFill>
                  <a:srgbClr val="002060"/>
                </a:solidFill>
              </a:rPr>
              <a:t>Úkol</a:t>
            </a:r>
            <a:r>
              <a:rPr lang="pl-PL" b="1" dirty="0">
                <a:solidFill>
                  <a:srgbClr val="002060"/>
                </a:solidFill>
              </a:rPr>
              <a:t> 7: </a:t>
            </a:r>
            <a:r>
              <a:rPr lang="pl-PL" b="1" dirty="0" err="1">
                <a:solidFill>
                  <a:srgbClr val="002060"/>
                </a:solidFill>
              </a:rPr>
              <a:t>Práce</a:t>
            </a:r>
            <a:r>
              <a:rPr lang="pl-PL" b="1" dirty="0">
                <a:solidFill>
                  <a:srgbClr val="002060"/>
                </a:solidFill>
              </a:rPr>
              <a:t> na </a:t>
            </a:r>
            <a:r>
              <a:rPr lang="pl-PL" b="1" dirty="0" err="1">
                <a:solidFill>
                  <a:srgbClr val="002060"/>
                </a:solidFill>
              </a:rPr>
              <a:t>výrazu</a:t>
            </a:r>
            <a:r>
              <a:rPr lang="pl-PL" b="1" dirty="0">
                <a:solidFill>
                  <a:srgbClr val="002060"/>
                </a:solidFill>
              </a:rPr>
              <a:t> a </a:t>
            </a:r>
            <a:r>
              <a:rPr lang="pl-PL" b="1" dirty="0" err="1">
                <a:solidFill>
                  <a:srgbClr val="002060"/>
                </a:solidFill>
              </a:rPr>
              <a:t>emocích</a:t>
            </a:r>
            <a:endParaRPr lang="sk-SK" b="1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3" y="1393754"/>
            <a:ext cx="8535988" cy="3614057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Učístudenty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, jak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vyjádřit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emoce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a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atmosféru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písně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pomocí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mimiky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,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intonace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a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pohybů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těla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Soustředit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se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nato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, aby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skloňování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působilo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přirozeně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a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vyjadřovalo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hluboký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emocionální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prožitek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,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který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autor do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textu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zahrnul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..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3691EEA-AD1F-A504-D58B-F2162D80DA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76" y="602607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354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745958"/>
            <a:ext cx="10058400" cy="1157514"/>
          </a:xfrm>
        </p:spPr>
        <p:txBody>
          <a:bodyPr/>
          <a:lstStyle/>
          <a:p>
            <a:r>
              <a:rPr lang="pl-PL" b="1" dirty="0" err="1"/>
              <a:t>Úkol</a:t>
            </a:r>
            <a:r>
              <a:rPr lang="pl-PL" b="1" dirty="0"/>
              <a:t> 8: testy a </a:t>
            </a:r>
            <a:r>
              <a:rPr lang="pl-PL" b="1" dirty="0" err="1"/>
              <a:t>změny</a:t>
            </a:r>
            <a:endParaRPr lang="pl-PL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3" y="1660525"/>
            <a:ext cx="8535988" cy="35369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Naplánujtepravidelné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zkoušky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, na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kterých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studenti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předvedou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celý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překlad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písně</a:t>
            </a:r>
            <a:endParaRPr lang="pl-PL" sz="2800" b="1" dirty="0">
              <a:ln w="3175" cmpd="sng">
                <a:noFill/>
              </a:ln>
              <a:solidFill>
                <a:prstClr val="whit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Poskytnětezpětnou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vazbu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a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navrhněte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zlepšení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, aby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bylo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výsledné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vystoupení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co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nejlepší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.</a:t>
            </a:r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6C72B94-A1A5-4349-3771-5B77067451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76" y="602607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621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794657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Úkol 9: prezentace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760282" y="1222637"/>
            <a:ext cx="9310150" cy="412205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Naplánujteveřejnou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prezentaci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nebo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vystoupení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žáků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,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při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kterém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předvedou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píseň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přeloženou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do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znakového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jazyka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v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rámci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uměleckého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vystoupení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Povzbuzujte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děti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, aby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své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vystoupení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prezentovaly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s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hrdostí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a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sebejistotou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8E788C9-C199-D9D2-6050-BDD9106BA5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76" y="602607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555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881743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Úkol 10: reflexe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1126671"/>
            <a:ext cx="10168271" cy="415108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Poprezentaci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uspořádejte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diskusi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,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kde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se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studenti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mohou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podělit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o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své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pocity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a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zážitky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z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přípravy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a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představení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Diskutujte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o tom, jak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se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naučili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vyjadřovat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emoce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a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význam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písně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pomocí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znakového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jazyka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a co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jim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to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dalo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1085E95-1E9E-7A3A-CD0E-020CF5C5D0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76" y="602607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443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877882-0874-4191-BB9F-48CDFFE39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297" y="272143"/>
            <a:ext cx="8534400" cy="850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b="1" dirty="0"/>
              <a:t>HODNOCENÍ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9469" y="432041"/>
            <a:ext cx="1863585" cy="981583"/>
          </a:xfrm>
          <a:prstGeom prst="rect">
            <a:avLst/>
          </a:prstGeom>
        </p:spPr>
      </p:pic>
      <p:graphicFrame>
        <p:nvGraphicFramePr>
          <p:cNvPr id="7" name="Tabela 4">
            <a:extLst>
              <a:ext uri="{FF2B5EF4-FFF2-40B4-BE49-F238E27FC236}">
                <a16:creationId xmlns:a16="http://schemas.microsoft.com/office/drawing/2014/main" id="{68C83303-B4DE-459A-A256-605CAFA971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234149"/>
              </p:ext>
            </p:extLst>
          </p:nvPr>
        </p:nvGraphicFramePr>
        <p:xfrm>
          <a:off x="333174" y="1759522"/>
          <a:ext cx="11619880" cy="3920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155">
                  <a:extLst>
                    <a:ext uri="{9D8B030D-6E8A-4147-A177-3AD203B41FA5}">
                      <a16:colId xmlns:a16="http://schemas.microsoft.com/office/drawing/2014/main" val="2209836761"/>
                    </a:ext>
                  </a:extLst>
                </a:gridCol>
                <a:gridCol w="1815353">
                  <a:extLst>
                    <a:ext uri="{9D8B030D-6E8A-4147-A177-3AD203B41FA5}">
                      <a16:colId xmlns:a16="http://schemas.microsoft.com/office/drawing/2014/main" val="552271926"/>
                    </a:ext>
                  </a:extLst>
                </a:gridCol>
                <a:gridCol w="2138083">
                  <a:extLst>
                    <a:ext uri="{9D8B030D-6E8A-4147-A177-3AD203B41FA5}">
                      <a16:colId xmlns:a16="http://schemas.microsoft.com/office/drawing/2014/main" val="3867393604"/>
                    </a:ext>
                  </a:extLst>
                </a:gridCol>
                <a:gridCol w="2178423">
                  <a:extLst>
                    <a:ext uri="{9D8B030D-6E8A-4147-A177-3AD203B41FA5}">
                      <a16:colId xmlns:a16="http://schemas.microsoft.com/office/drawing/2014/main" val="2779443640"/>
                    </a:ext>
                  </a:extLst>
                </a:gridCol>
                <a:gridCol w="2111188">
                  <a:extLst>
                    <a:ext uri="{9D8B030D-6E8A-4147-A177-3AD203B41FA5}">
                      <a16:colId xmlns:a16="http://schemas.microsoft.com/office/drawing/2014/main" val="2367130653"/>
                    </a:ext>
                  </a:extLst>
                </a:gridCol>
                <a:gridCol w="2015678">
                  <a:extLst>
                    <a:ext uri="{9D8B030D-6E8A-4147-A177-3AD203B41FA5}">
                      <a16:colId xmlns:a16="http://schemas.microsoft.com/office/drawing/2014/main" val="983822204"/>
                    </a:ext>
                  </a:extLst>
                </a:gridCol>
              </a:tblGrid>
              <a:tr h="6592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dirty="0"/>
                        <a:t>Hodnocení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výborný 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kumimoji="0" lang="pt-B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elmi</a:t>
                      </a:r>
                      <a:r>
                        <a:rPr kumimoji="0" lang="pl-PL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pt-B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dobrý 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dobrý </a:t>
                      </a:r>
                      <a:endParaRPr lang="sk-SK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pl-PL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pt-B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statečný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600" b="1" i="0" u="none" strike="noStrike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</a:t>
                      </a:r>
                      <a:r>
                        <a:rPr kumimoji="0" lang="pt-B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pl-PL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pt-B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statečný</a:t>
                      </a:r>
                      <a:endParaRPr lang="sk-SK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4544701"/>
                  </a:ext>
                </a:extLst>
              </a:tr>
              <a:tr h="1940307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sk-SK" sz="1600" b="1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  <a:p>
                      <a:r>
                        <a:rPr lang="pl-PL" sz="1600" b="1" dirty="0" err="1"/>
                        <a:t>Poznávací</a:t>
                      </a:r>
                      <a:r>
                        <a:rPr lang="pl-PL" sz="1600" b="1" dirty="0"/>
                        <a:t> </a:t>
                      </a:r>
                      <a:r>
                        <a:rPr lang="pl-PL" sz="1600" b="1" dirty="0" err="1"/>
                        <a:t>cíle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Žák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je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schopen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samostatně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,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vhodně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bezchybně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používat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nová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slova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výrazy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. Je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schopen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kombinovat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verbální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komunikaci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s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hudbou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pohybem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Žák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dokáže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samostatně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přiměřeně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používat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nová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slova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výrazy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s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drobnými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chybami.Dokáže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kombinovat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verbální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komunikaci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s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hudbou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pohybem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, i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když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dopouští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drobných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chyb.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Žák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je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schopen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pod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vedením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učitele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používat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nová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slova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skloňování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jen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částečně.S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menší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pomocí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učitele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je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žák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schopen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kombinovat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verbální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komunikaci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s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hudbou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pohybem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Pouze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s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pomocí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učitele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může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žák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používat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nová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slova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výrazy.S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pomocí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učitele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bude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žák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kombinovat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verbální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komunikaci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s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hudbou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pohybem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Žák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není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schopen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používat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nová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slova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výrazy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ani s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pomocí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učitele.Neprojevuje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zájem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o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získávání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nových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znalostí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255102"/>
                  </a:ext>
                </a:extLst>
              </a:tr>
            </a:tbl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E2911BEA-07DF-04C9-A4B9-31C73444D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76" y="602607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925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0706" y="342900"/>
            <a:ext cx="10058400" cy="1047750"/>
          </a:xfrm>
        </p:spPr>
        <p:txBody>
          <a:bodyPr/>
          <a:lstStyle/>
          <a:p>
            <a:r>
              <a:rPr lang="sk-SK" b="1" dirty="0">
                <a:solidFill>
                  <a:schemeClr val="bg1"/>
                </a:solidFill>
              </a:rPr>
              <a:t>KULTURA HLUCHÝCH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1461092"/>
            <a:ext cx="9831388" cy="4260850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2400" dirty="0" err="1">
                <a:solidFill>
                  <a:schemeClr val="tx1"/>
                </a:solidFill>
              </a:rPr>
              <a:t>Dnešní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podobu</a:t>
            </a:r>
            <a:r>
              <a:rPr lang="pl-PL" sz="2400" dirty="0">
                <a:solidFill>
                  <a:schemeClr val="tx1"/>
                </a:solidFill>
              </a:rPr>
              <a:t> kultury </a:t>
            </a:r>
            <a:r>
              <a:rPr lang="pl-PL" sz="2400" dirty="0" err="1">
                <a:solidFill>
                  <a:schemeClr val="tx1"/>
                </a:solidFill>
              </a:rPr>
              <a:t>Neslyšících</a:t>
            </a:r>
            <a:r>
              <a:rPr lang="pl-PL" sz="2400" dirty="0">
                <a:solidFill>
                  <a:schemeClr val="tx1"/>
                </a:solidFill>
              </a:rPr>
              <a:t> na </a:t>
            </a:r>
            <a:r>
              <a:rPr lang="pl-PL" sz="2400" dirty="0" err="1">
                <a:solidFill>
                  <a:schemeClr val="tx1"/>
                </a:solidFill>
              </a:rPr>
              <a:t>Slovensku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zprostředkovávají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neslyšící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umělci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nebo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umělci</a:t>
            </a:r>
            <a:r>
              <a:rPr lang="pl-PL" sz="2400" dirty="0">
                <a:solidFill>
                  <a:schemeClr val="tx1"/>
                </a:solidFill>
              </a:rPr>
              <a:t>, </a:t>
            </a:r>
            <a:r>
              <a:rPr lang="pl-PL" sz="2400" dirty="0" err="1">
                <a:solidFill>
                  <a:schemeClr val="tx1"/>
                </a:solidFill>
              </a:rPr>
              <a:t>kteří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se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této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kultuře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věnují</a:t>
            </a:r>
            <a:r>
              <a:rPr lang="pl-PL" sz="2400" dirty="0">
                <a:solidFill>
                  <a:schemeClr val="tx1"/>
                </a:solidFill>
              </a:rPr>
              <a:t> v </a:t>
            </a:r>
            <a:r>
              <a:rPr lang="pl-PL" sz="2400" dirty="0" err="1">
                <a:solidFill>
                  <a:schemeClr val="tx1"/>
                </a:solidFill>
              </a:rPr>
              <a:t>rámci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komunity</a:t>
            </a:r>
            <a:r>
              <a:rPr lang="pl-PL" sz="2400" dirty="0">
                <a:solidFill>
                  <a:schemeClr val="tx1"/>
                </a:solidFill>
              </a:rPr>
              <a:t> i mimo ni.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1"/>
                </a:solidFill>
              </a:rPr>
              <a:t>Filmy </a:t>
            </a:r>
            <a:r>
              <a:rPr lang="pl-PL" sz="2400" dirty="0" err="1">
                <a:solidFill>
                  <a:schemeClr val="tx1"/>
                </a:solidFill>
              </a:rPr>
              <a:t>ve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slovenském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znakovém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jazyce</a:t>
            </a:r>
            <a:r>
              <a:rPr lang="pl-PL" sz="2400" dirty="0">
                <a:solidFill>
                  <a:schemeClr val="tx1"/>
                </a:solidFill>
              </a:rPr>
              <a:t>, obrazy </a:t>
            </a:r>
            <a:r>
              <a:rPr lang="pl-PL" sz="2400" dirty="0" err="1">
                <a:solidFill>
                  <a:schemeClr val="tx1"/>
                </a:solidFill>
              </a:rPr>
              <a:t>zobrazující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znakování</a:t>
            </a:r>
            <a:r>
              <a:rPr lang="pl-PL" sz="2400" dirty="0">
                <a:solidFill>
                  <a:schemeClr val="tx1"/>
                </a:solidFill>
              </a:rPr>
              <a:t>, </a:t>
            </a:r>
            <a:r>
              <a:rPr lang="pl-PL" sz="2400" dirty="0" err="1">
                <a:solidFill>
                  <a:schemeClr val="tx1"/>
                </a:solidFill>
              </a:rPr>
              <a:t>divadelní</a:t>
            </a:r>
            <a:r>
              <a:rPr lang="pl-PL" sz="2400" dirty="0">
                <a:solidFill>
                  <a:schemeClr val="tx1"/>
                </a:solidFill>
              </a:rPr>
              <a:t> skupiny </a:t>
            </a:r>
            <a:r>
              <a:rPr lang="pl-PL" sz="2400" dirty="0" err="1">
                <a:solidFill>
                  <a:schemeClr val="tx1"/>
                </a:solidFill>
              </a:rPr>
              <a:t>využívající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slovenský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znakový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jazyk</a:t>
            </a:r>
            <a:r>
              <a:rPr lang="pl-PL" sz="2400" dirty="0">
                <a:solidFill>
                  <a:schemeClr val="tx1"/>
                </a:solidFill>
              </a:rPr>
              <a:t>, </a:t>
            </a:r>
            <a:r>
              <a:rPr lang="pl-PL" sz="2400" dirty="0" err="1">
                <a:solidFill>
                  <a:schemeClr val="tx1"/>
                </a:solidFill>
              </a:rPr>
              <a:t>písně</a:t>
            </a:r>
            <a:r>
              <a:rPr lang="pl-PL" sz="2400" dirty="0">
                <a:solidFill>
                  <a:schemeClr val="tx1"/>
                </a:solidFill>
              </a:rPr>
              <a:t>, </a:t>
            </a:r>
            <a:r>
              <a:rPr lang="pl-PL" sz="2400" dirty="0" err="1">
                <a:solidFill>
                  <a:schemeClr val="tx1"/>
                </a:solidFill>
              </a:rPr>
              <a:t>poezie</a:t>
            </a:r>
            <a:r>
              <a:rPr lang="pl-PL" sz="2400" dirty="0">
                <a:solidFill>
                  <a:schemeClr val="tx1"/>
                </a:solidFill>
              </a:rPr>
              <a:t>, </a:t>
            </a:r>
            <a:r>
              <a:rPr lang="pl-PL" sz="2400" dirty="0" err="1">
                <a:solidFill>
                  <a:schemeClr val="tx1"/>
                </a:solidFill>
              </a:rPr>
              <a:t>vtipy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ve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slovenském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znakovém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jazyce</a:t>
            </a:r>
            <a:r>
              <a:rPr lang="pl-PL" sz="2400" dirty="0">
                <a:solidFill>
                  <a:schemeClr val="tx1"/>
                </a:solidFill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2400" dirty="0" err="1">
                <a:solidFill>
                  <a:schemeClr val="tx1"/>
                </a:solidFill>
              </a:rPr>
              <a:t>Znakový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jazyk</a:t>
            </a:r>
            <a:r>
              <a:rPr lang="pl-PL" sz="2400" dirty="0">
                <a:solidFill>
                  <a:schemeClr val="tx1"/>
                </a:solidFill>
              </a:rPr>
              <a:t> je </a:t>
            </a:r>
            <a:r>
              <a:rPr lang="pl-PL" sz="2400" dirty="0" err="1">
                <a:solidFill>
                  <a:schemeClr val="tx1"/>
                </a:solidFill>
              </a:rPr>
              <a:t>nejen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prostředkem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komunikace</a:t>
            </a:r>
            <a:r>
              <a:rPr lang="pl-PL" sz="2400" dirty="0">
                <a:solidFill>
                  <a:schemeClr val="tx1"/>
                </a:solidFill>
              </a:rPr>
              <a:t>, ale </a:t>
            </a:r>
            <a:r>
              <a:rPr lang="pl-PL" sz="2400" dirty="0" err="1">
                <a:solidFill>
                  <a:schemeClr val="tx1"/>
                </a:solidFill>
              </a:rPr>
              <a:t>také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nositelem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slovenských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tradic</a:t>
            </a:r>
            <a:r>
              <a:rPr lang="pl-PL" sz="2400" dirty="0">
                <a:solidFill>
                  <a:schemeClr val="tx1"/>
                </a:solidFill>
              </a:rPr>
              <a:t>, </a:t>
            </a:r>
            <a:r>
              <a:rPr lang="pl-PL" sz="2400" dirty="0" err="1">
                <a:solidFill>
                  <a:schemeClr val="tx1"/>
                </a:solidFill>
              </a:rPr>
              <a:t>zvyků</a:t>
            </a:r>
            <a:r>
              <a:rPr lang="pl-PL" sz="2400" dirty="0">
                <a:solidFill>
                  <a:schemeClr val="tx1"/>
                </a:solidFill>
              </a:rPr>
              <a:t>, </a:t>
            </a:r>
            <a:r>
              <a:rPr lang="pl-PL" sz="2400" dirty="0" err="1">
                <a:solidFill>
                  <a:schemeClr val="tx1"/>
                </a:solidFill>
              </a:rPr>
              <a:t>hodnot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předávaných</a:t>
            </a:r>
            <a:r>
              <a:rPr lang="pl-PL" sz="2400" dirty="0">
                <a:solidFill>
                  <a:schemeClr val="tx1"/>
                </a:solidFill>
              </a:rPr>
              <a:t> z </a:t>
            </a:r>
            <a:r>
              <a:rPr lang="pl-PL" sz="2400" dirty="0" err="1">
                <a:solidFill>
                  <a:schemeClr val="tx1"/>
                </a:solidFill>
              </a:rPr>
              <a:t>generace</a:t>
            </a:r>
            <a:r>
              <a:rPr lang="pl-PL" sz="2400" dirty="0">
                <a:solidFill>
                  <a:schemeClr val="tx1"/>
                </a:solidFill>
              </a:rPr>
              <a:t> na </a:t>
            </a:r>
            <a:r>
              <a:rPr lang="pl-PL" sz="2400" dirty="0" err="1">
                <a:solidFill>
                  <a:schemeClr val="tx1"/>
                </a:solidFill>
              </a:rPr>
              <a:t>generaci</a:t>
            </a:r>
            <a:r>
              <a:rPr lang="pl-PL" sz="2400" dirty="0">
                <a:solidFill>
                  <a:schemeClr val="tx1"/>
                </a:solidFill>
              </a:rPr>
              <a:t>, a </a:t>
            </a:r>
            <a:r>
              <a:rPr lang="pl-PL" sz="2400" dirty="0" err="1">
                <a:solidFill>
                  <a:schemeClr val="tx1"/>
                </a:solidFill>
              </a:rPr>
              <a:t>stává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se</a:t>
            </a:r>
            <a:r>
              <a:rPr lang="pl-PL" sz="2400" dirty="0">
                <a:solidFill>
                  <a:schemeClr val="tx1"/>
                </a:solidFill>
              </a:rPr>
              <a:t> tak </a:t>
            </a:r>
            <a:r>
              <a:rPr lang="pl-PL" sz="2400" dirty="0" err="1">
                <a:solidFill>
                  <a:schemeClr val="tx1"/>
                </a:solidFill>
              </a:rPr>
              <a:t>nositelem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jejich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kulturního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  <a:r>
              <a:rPr lang="pl-PL" sz="2400" dirty="0" err="1">
                <a:solidFill>
                  <a:schemeClr val="tx1"/>
                </a:solidFill>
              </a:rPr>
              <a:t>dědictví</a:t>
            </a:r>
            <a:r>
              <a:rPr lang="pl-PL" sz="2400" dirty="0">
                <a:solidFill>
                  <a:schemeClr val="tx1"/>
                </a:solidFill>
              </a:rPr>
              <a:t>.</a:t>
            </a:r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BD625E9-CBB8-7D3E-2207-7EDFC6A2B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76" y="602607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392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877882-0874-4191-BB9F-48CDFFE39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297" y="272143"/>
            <a:ext cx="8534400" cy="850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b="1" dirty="0"/>
              <a:t>HODNOCENÍ</a:t>
            </a:r>
            <a:r>
              <a:rPr lang="pl-PL" sz="3600" b="1" dirty="0"/>
              <a:t>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9856" y="473581"/>
            <a:ext cx="1993198" cy="1049852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D4E4A796-69B4-4FDB-9924-9D7872B3D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6044"/>
              </p:ext>
            </p:extLst>
          </p:nvPr>
        </p:nvGraphicFramePr>
        <p:xfrm>
          <a:off x="333173" y="1746075"/>
          <a:ext cx="11619881" cy="3920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4261">
                  <a:extLst>
                    <a:ext uri="{9D8B030D-6E8A-4147-A177-3AD203B41FA5}">
                      <a16:colId xmlns:a16="http://schemas.microsoft.com/office/drawing/2014/main" val="2209836761"/>
                    </a:ext>
                  </a:extLst>
                </a:gridCol>
                <a:gridCol w="1936377">
                  <a:extLst>
                    <a:ext uri="{9D8B030D-6E8A-4147-A177-3AD203B41FA5}">
                      <a16:colId xmlns:a16="http://schemas.microsoft.com/office/drawing/2014/main" val="552271926"/>
                    </a:ext>
                  </a:extLst>
                </a:gridCol>
                <a:gridCol w="2003612">
                  <a:extLst>
                    <a:ext uri="{9D8B030D-6E8A-4147-A177-3AD203B41FA5}">
                      <a16:colId xmlns:a16="http://schemas.microsoft.com/office/drawing/2014/main" val="3867393604"/>
                    </a:ext>
                  </a:extLst>
                </a:gridCol>
                <a:gridCol w="2138082">
                  <a:extLst>
                    <a:ext uri="{9D8B030D-6E8A-4147-A177-3AD203B41FA5}">
                      <a16:colId xmlns:a16="http://schemas.microsoft.com/office/drawing/2014/main" val="2779443640"/>
                    </a:ext>
                  </a:extLst>
                </a:gridCol>
                <a:gridCol w="2070847">
                  <a:extLst>
                    <a:ext uri="{9D8B030D-6E8A-4147-A177-3AD203B41FA5}">
                      <a16:colId xmlns:a16="http://schemas.microsoft.com/office/drawing/2014/main" val="2367130653"/>
                    </a:ext>
                  </a:extLst>
                </a:gridCol>
                <a:gridCol w="2136702">
                  <a:extLst>
                    <a:ext uri="{9D8B030D-6E8A-4147-A177-3AD203B41FA5}">
                      <a16:colId xmlns:a16="http://schemas.microsoft.com/office/drawing/2014/main" val="983822204"/>
                    </a:ext>
                  </a:extLst>
                </a:gridCol>
              </a:tblGrid>
              <a:tr h="6592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dirty="0"/>
                        <a:t>Hodnocení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výborný 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kumimoji="0" lang="pt-B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elmi</a:t>
                      </a:r>
                      <a:r>
                        <a:rPr kumimoji="0" lang="pl-PL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pt-B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dobrý 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dobrý </a:t>
                      </a:r>
                      <a:endParaRPr lang="sk-SK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pl-PL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pt-B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statečný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600" b="1" i="0" u="none" strike="noStrike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</a:t>
                      </a:r>
                      <a:r>
                        <a:rPr kumimoji="0" lang="pt-B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pl-PL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pt-B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statečný</a:t>
                      </a:r>
                      <a:endParaRPr lang="sk-SK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4544701"/>
                  </a:ext>
                </a:extLst>
              </a:tr>
              <a:tr h="1956145">
                <a:tc>
                  <a:txBody>
                    <a:bodyPr/>
                    <a:lstStyle/>
                    <a:p>
                      <a:r>
                        <a:rPr lang="pl-PL" sz="1600" b="1" dirty="0" err="1"/>
                        <a:t>Psychomotorické</a:t>
                      </a:r>
                      <a:r>
                        <a:rPr lang="pl-PL" sz="1600" b="1" dirty="0"/>
                        <a:t> </a:t>
                      </a:r>
                      <a:r>
                        <a:rPr lang="pl-PL" sz="1600" b="1" dirty="0" err="1"/>
                        <a:t>cíle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Žák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je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schopen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využívat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své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myšlení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,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tvořivost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,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představivost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,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fantazii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zapojit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do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tvůrčího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procesu, je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schopen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seberealizace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spontánního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vyjadřování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Žák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s chybami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může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využít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své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myšlení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,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tvořivost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,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představivost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,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fantazii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.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Částečně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zapojuje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do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tvůrčího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procesu,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seberealizuje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spontánně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vyjadřuje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Žák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s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více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chybami 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omezeními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může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využít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své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myšlení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,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tvořivost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,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představivost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,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fantazii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.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Dokáže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částečně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zapojit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do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tvůrčího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procesu pod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vedením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učitele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.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Projevuje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spontánnost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v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malé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míře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Žák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používá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své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myšlení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pouze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s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pomocí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učitele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.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Těžko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může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využívat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svou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tvořivost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,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představivost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,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fantazii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.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Není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schopen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spontánně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vyjadřovat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Ani s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pomocí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učitele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není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žák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schopen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využívat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své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myšlenkové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schopnosti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.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Vůbec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nepoužívá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tvořivost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,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představivost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,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fantazii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.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Nevyjadřuje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spontánně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,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nezapojuje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do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činností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609923"/>
                  </a:ext>
                </a:extLst>
              </a:tr>
            </a:tbl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CADBD445-A07D-6F23-78B9-4119C38D8A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76" y="602607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839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877882-0874-4191-BB9F-48CDFFE39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297" y="272143"/>
            <a:ext cx="8534400" cy="850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b="1" dirty="0"/>
              <a:t>HODNOCENÍ</a:t>
            </a:r>
            <a:r>
              <a:rPr lang="pl-PL" sz="3600" b="1" dirty="0"/>
              <a:t>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9469" y="411944"/>
            <a:ext cx="1863585" cy="981583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18FEB1F0-E6B2-458B-A255-19186DDF9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842435"/>
              </p:ext>
            </p:extLst>
          </p:nvPr>
        </p:nvGraphicFramePr>
        <p:xfrm>
          <a:off x="333173" y="1625052"/>
          <a:ext cx="11619881" cy="3920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838">
                  <a:extLst>
                    <a:ext uri="{9D8B030D-6E8A-4147-A177-3AD203B41FA5}">
                      <a16:colId xmlns:a16="http://schemas.microsoft.com/office/drawing/2014/main" val="2209836761"/>
                    </a:ext>
                  </a:extLst>
                </a:gridCol>
                <a:gridCol w="1902809">
                  <a:extLst>
                    <a:ext uri="{9D8B030D-6E8A-4147-A177-3AD203B41FA5}">
                      <a16:colId xmlns:a16="http://schemas.microsoft.com/office/drawing/2014/main" val="552271926"/>
                    </a:ext>
                  </a:extLst>
                </a:gridCol>
                <a:gridCol w="2138780">
                  <a:extLst>
                    <a:ext uri="{9D8B030D-6E8A-4147-A177-3AD203B41FA5}">
                      <a16:colId xmlns:a16="http://schemas.microsoft.com/office/drawing/2014/main" val="3867393604"/>
                    </a:ext>
                  </a:extLst>
                </a:gridCol>
                <a:gridCol w="2150832">
                  <a:extLst>
                    <a:ext uri="{9D8B030D-6E8A-4147-A177-3AD203B41FA5}">
                      <a16:colId xmlns:a16="http://schemas.microsoft.com/office/drawing/2014/main" val="2779443640"/>
                    </a:ext>
                  </a:extLst>
                </a:gridCol>
                <a:gridCol w="2111188">
                  <a:extLst>
                    <a:ext uri="{9D8B030D-6E8A-4147-A177-3AD203B41FA5}">
                      <a16:colId xmlns:a16="http://schemas.microsoft.com/office/drawing/2014/main" val="2367130653"/>
                    </a:ext>
                  </a:extLst>
                </a:gridCol>
                <a:gridCol w="1874434">
                  <a:extLst>
                    <a:ext uri="{9D8B030D-6E8A-4147-A177-3AD203B41FA5}">
                      <a16:colId xmlns:a16="http://schemas.microsoft.com/office/drawing/2014/main" val="983822204"/>
                    </a:ext>
                  </a:extLst>
                </a:gridCol>
              </a:tblGrid>
              <a:tr h="6592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dirty="0"/>
                        <a:t>Hodnocení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výborný 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kumimoji="0" lang="pt-B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elmi</a:t>
                      </a:r>
                      <a:r>
                        <a:rPr kumimoji="0" lang="pl-PL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pt-B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dobrý 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dobrý </a:t>
                      </a:r>
                      <a:endParaRPr lang="sk-SK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pl-PL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pt-B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statečný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600" b="1" i="0" u="none" strike="noStrike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ne</a:t>
                      </a:r>
                      <a:r>
                        <a:rPr kumimoji="0" lang="pt-B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pl-PL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pt-B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statečný</a:t>
                      </a:r>
                      <a:endParaRPr lang="sk-SK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4544701"/>
                  </a:ext>
                </a:extLst>
              </a:tr>
              <a:tr h="1956145">
                <a:tc>
                  <a:txBody>
                    <a:bodyPr/>
                    <a:lstStyle/>
                    <a:p>
                      <a:r>
                        <a:rPr lang="pl-PL" sz="1600" b="1" dirty="0" err="1"/>
                        <a:t>Sociálně-afektivní</a:t>
                      </a:r>
                      <a:r>
                        <a:rPr lang="pl-PL" sz="1600" b="1" dirty="0"/>
                        <a:t> </a:t>
                      </a:r>
                      <a:r>
                        <a:rPr lang="pl-PL" sz="1600" b="1" dirty="0" err="1"/>
                        <a:t>cíle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Žák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dokáže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vyjádřit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své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emoce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prostřednictvím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dramatických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akcí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. Je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schopen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spolupracovat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skupině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cítí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odpovědný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za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průběh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dokončení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společného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úkolu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Žák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dokáže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vyjádřit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své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emoce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prostřednictvím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dramatických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akcí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s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drobnými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chybami. Je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schopen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spolupracovat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s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malými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omezeními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,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cítí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odpovědnost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za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postup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dokončení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společného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úkolu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Žák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je pod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vedením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učitele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schopen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částečně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vyjádřit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své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emoce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prostřednictvím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dramatických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akcí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.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Často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není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schopen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spolupracovat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cítit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odpovědnost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za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průběh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dokončení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společného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úkolu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Žák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je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schopen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vyjádřit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své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emoce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prostřednictvím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dramatických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akcí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pouze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s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velkou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pomocí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učitele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.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Spolupracuje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skupinou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s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velkými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obtížemi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necítí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zodpovědný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za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průběh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dokončení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společného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úkolu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Žák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není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schopen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vyjádřit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své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emoce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prostřednictvím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dramatických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akcí.Není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schopen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spolupracovat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skupinou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,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odmítá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podílet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na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společném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úkolu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609923"/>
                  </a:ext>
                </a:extLst>
              </a:tr>
            </a:tbl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8B48CDFB-2235-6A0D-1508-CFCEEC4B5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76" y="602607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951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8" name="Straight Connector 37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DF426AD6-812C-410A-A143-73C11976B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700" y="875111"/>
            <a:ext cx="9185459" cy="4511937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ts val="600"/>
              </a:spcBef>
            </a:pPr>
            <a:r>
              <a:rPr lang="pl-PL" sz="2800" b="1" cap="none" dirty="0"/>
              <a:t>1. V </a:t>
            </a:r>
            <a:r>
              <a:rPr lang="pl-PL" sz="2800" b="1" cap="none" dirty="0" err="1"/>
              <a:t>průběhu</a:t>
            </a:r>
            <a:r>
              <a:rPr lang="pl-PL" sz="2800" b="1" cap="none" dirty="0"/>
              <a:t> projektu </a:t>
            </a:r>
            <a:r>
              <a:rPr lang="pl-PL" sz="2800" b="1" cap="none" dirty="0" err="1"/>
              <a:t>se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ujistěte</a:t>
            </a:r>
            <a:r>
              <a:rPr lang="pl-PL" sz="2800" b="1" cap="none" dirty="0"/>
              <a:t>, </a:t>
            </a:r>
            <a:r>
              <a:rPr lang="pl-PL" sz="2800" b="1" cap="none" dirty="0" err="1"/>
              <a:t>že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děti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chápou</a:t>
            </a:r>
            <a:r>
              <a:rPr lang="pl-PL" sz="2800" b="1" cap="none" dirty="0"/>
              <a:t> </a:t>
            </a:r>
            <a:br>
              <a:rPr lang="pl-PL" sz="2800" b="1" cap="none" dirty="0"/>
            </a:br>
            <a:r>
              <a:rPr lang="pl-PL" sz="2800" b="1" cap="none" dirty="0"/>
              <a:t>a </a:t>
            </a:r>
            <a:r>
              <a:rPr lang="pl-PL" sz="2800" b="1" cap="none" dirty="0" err="1"/>
              <a:t>emotivně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vyjádřit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pomocí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znakové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řeči</a:t>
            </a:r>
            <a:r>
              <a:rPr lang="pl-PL" sz="2800" b="1" cap="none" dirty="0"/>
              <a:t>. </a:t>
            </a:r>
            <a:br>
              <a:rPr lang="pl-PL" sz="2800" b="1" cap="none" dirty="0"/>
            </a:br>
            <a:r>
              <a:rPr lang="pl-PL" sz="2800" b="1" cap="none" dirty="0"/>
              <a:t>Pro </a:t>
            </a:r>
            <a:r>
              <a:rPr lang="pl-PL" sz="2800" b="1" cap="none" dirty="0" err="1"/>
              <a:t>dokončení</a:t>
            </a:r>
            <a:r>
              <a:rPr lang="pl-PL" sz="2800" b="1" cap="none" dirty="0"/>
              <a:t> projektu </a:t>
            </a:r>
            <a:r>
              <a:rPr lang="pl-PL" sz="2800" b="1" cap="none" dirty="0" err="1"/>
              <a:t>není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předem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stanoven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žádný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čas</a:t>
            </a:r>
            <a:r>
              <a:rPr lang="pl-PL" sz="2800" b="1" cap="none" dirty="0"/>
              <a:t>.</a:t>
            </a:r>
            <a:br>
              <a:rPr lang="pl-PL" sz="2800" b="1" cap="none" dirty="0"/>
            </a:br>
            <a:r>
              <a:rPr lang="pl-PL" sz="2800" b="1" cap="none" dirty="0"/>
              <a:t>2.Bylo by </a:t>
            </a:r>
            <a:r>
              <a:rPr lang="pl-PL" sz="2800" b="1" cap="none" dirty="0" err="1"/>
              <a:t>vhodné</a:t>
            </a:r>
            <a:r>
              <a:rPr lang="pl-PL" sz="2800" b="1" cap="none" dirty="0"/>
              <a:t> projekt </a:t>
            </a:r>
            <a:r>
              <a:rPr lang="pl-PL" sz="2800" b="1" cap="none" dirty="0" err="1"/>
              <a:t>prezentovat</a:t>
            </a:r>
            <a:r>
              <a:rPr lang="pl-PL" sz="2800" b="1" cap="none" dirty="0"/>
              <a:t> v </a:t>
            </a:r>
            <a:r>
              <a:rPr lang="pl-PL" sz="2800" b="1" cap="none" dirty="0" err="1"/>
              <a:t>dalším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průběhu</a:t>
            </a:r>
            <a:r>
              <a:rPr lang="pl-PL" sz="2800" b="1" cap="none" dirty="0"/>
              <a:t>, aby </a:t>
            </a:r>
            <a:r>
              <a:rPr lang="pl-PL" sz="2800" b="1" cap="none" dirty="0" err="1"/>
              <a:t>žáci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viděli</a:t>
            </a:r>
            <a:r>
              <a:rPr lang="pl-PL" sz="2800" b="1" cap="none" dirty="0"/>
              <a:t>, </a:t>
            </a:r>
            <a:r>
              <a:rPr lang="pl-PL" sz="2800" b="1" cap="none" dirty="0" err="1"/>
              <a:t>že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jejich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práce</a:t>
            </a:r>
            <a:r>
              <a:rPr lang="pl-PL" sz="2800" b="1" cap="none" dirty="0"/>
              <a:t> je </a:t>
            </a:r>
            <a:r>
              <a:rPr lang="pl-PL" sz="2800" b="1" cap="none" dirty="0" err="1"/>
              <a:t>použitelná</a:t>
            </a:r>
            <a:r>
              <a:rPr lang="pl-PL" sz="2800" b="1" cap="none" dirty="0"/>
              <a:t> pro </a:t>
            </a:r>
            <a:r>
              <a:rPr lang="pl-PL" sz="2800" b="1" cap="none" dirty="0" err="1"/>
              <a:t>ostatní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ve</a:t>
            </a:r>
            <a:r>
              <a:rPr lang="pl-PL" sz="2800" b="1" cap="none" dirty="0"/>
              <a:t> </a:t>
            </a:r>
            <a:r>
              <a:rPr lang="pl-PL" sz="2800" b="1" cap="none" dirty="0" err="1"/>
              <a:t>škole</a:t>
            </a:r>
            <a:r>
              <a:rPr lang="pl-PL" sz="2800" b="1" cap="none" dirty="0"/>
              <a:t> i mimo ni.</a:t>
            </a:r>
            <a:endParaRPr lang="sk-SK" sz="2800" cap="none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0BB1B6-4412-4D94-BF71-D03494C2A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385" y="381515"/>
            <a:ext cx="6626072" cy="7978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b="1" dirty="0"/>
              <a:t>ZÁVĚRY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9319" y="218558"/>
            <a:ext cx="1882591" cy="188576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7181987-BB6D-C490-D4DF-00D28677A1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76" y="602607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430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1FCBD570-2C99-4E59-8209-1524CE7C5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603" y="1382117"/>
            <a:ext cx="9604907" cy="3616453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l-PL" sz="2800" cap="none" dirty="0">
                <a:solidFill>
                  <a:schemeClr val="bg1"/>
                </a:solidFill>
              </a:rPr>
              <a:t>KRUŽÍKOVÁ, L. A kol. Hudební didaktika pro žáky se speciálními vzdělávacími potřebami v inkluzivním vzdělávání. Univerzita Palackého v Olomouci, 2020</a:t>
            </a:r>
            <a:br>
              <a:rPr lang="pl-PL" sz="2400" cap="none" dirty="0">
                <a:solidFill>
                  <a:schemeClr val="bg1"/>
                </a:solidFill>
              </a:rPr>
            </a:br>
            <a:br>
              <a:rPr lang="pl-PL" sz="2400" cap="none" dirty="0">
                <a:solidFill>
                  <a:schemeClr val="bg1"/>
                </a:solidFill>
              </a:rPr>
            </a:br>
            <a:r>
              <a:rPr lang="pl-PL" sz="2800" cap="none" dirty="0">
                <a:hlinkClick r:id="rId2"/>
              </a:rPr>
              <a:t>http://www.myslim.sk/index.php/kurz-slovenskeho-posunkoveho-jazyka/myty-a-fakty</a:t>
            </a:r>
            <a:br>
              <a:rPr lang="pl-PL" sz="2800" b="1" cap="none" dirty="0"/>
            </a:br>
            <a:br>
              <a:rPr lang="pl-PL" sz="2800" b="1" cap="none" dirty="0"/>
            </a:br>
            <a:endParaRPr lang="pl-PL" sz="2800" b="1" cap="none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30565D-36B0-4E91-BAA1-F4FBDDA41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261" y="476251"/>
            <a:ext cx="7493137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b="1" dirty="0"/>
              <a:t>ZDROJE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06ECF0B-EEAF-F14A-B375-A827B676B3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76" y="602607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129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9565EB7-3B9D-8365-7AB4-41CD3E077B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76" y="602607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1A45807-E788-313A-F250-024B2C068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958" y="369701"/>
            <a:ext cx="6324038" cy="132675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7ECE95B-C8DA-E267-460D-ABF4C0A0317D}"/>
              </a:ext>
            </a:extLst>
          </p:cNvPr>
          <p:cNvSpPr txBox="1"/>
          <p:nvPr/>
        </p:nvSpPr>
        <p:spPr>
          <a:xfrm>
            <a:off x="553454" y="2501214"/>
            <a:ext cx="11153272" cy="1653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>
              <a:lnSpc>
                <a:spcPct val="107000"/>
              </a:lnSpc>
              <a:spcAft>
                <a:spcPts val="800"/>
              </a:spcAft>
            </a:pPr>
            <a:r>
              <a:rPr lang="cs-CZ" sz="24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Spolufinancováno z fondů EU. Vyjádřené názory a názory jsou výhradně názory autora (autorů) a nemusí nutně odrážet názory a názory Evropské unie nebo Nadace pro rozvoj vzdělávacího systému. Nenese za ně odpovědnost ani Evropská unie, ani Nadace pro rozvoj vzdělávací soustavy.</a:t>
            </a:r>
            <a:endParaRPr lang="pl-PL" sz="2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927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285750"/>
            <a:ext cx="10058400" cy="1009650"/>
          </a:xfrm>
        </p:spPr>
        <p:txBody>
          <a:bodyPr/>
          <a:lstStyle/>
          <a:p>
            <a:r>
              <a:rPr lang="pl-PL" b="1" dirty="0" err="1"/>
              <a:t>Zpěv</a:t>
            </a:r>
            <a:r>
              <a:rPr lang="pl-PL" b="1" dirty="0"/>
              <a:t> </a:t>
            </a:r>
            <a:r>
              <a:rPr lang="pl-PL" b="1" dirty="0" err="1"/>
              <a:t>ve</a:t>
            </a:r>
            <a:r>
              <a:rPr lang="pl-PL" b="1" dirty="0"/>
              <a:t> </a:t>
            </a:r>
            <a:r>
              <a:rPr lang="pl-PL" b="1" dirty="0" err="1"/>
              <a:t>znakové</a:t>
            </a:r>
            <a:r>
              <a:rPr lang="pl-PL" b="1" dirty="0"/>
              <a:t> </a:t>
            </a:r>
            <a:r>
              <a:rPr lang="pl-PL" b="1" dirty="0" err="1"/>
              <a:t>řeči</a:t>
            </a:r>
            <a:endParaRPr lang="pl-PL" dirty="0"/>
          </a:p>
        </p:txBody>
      </p:sp>
      <p:sp>
        <p:nvSpPr>
          <p:cNvPr id="3" name="Zástupný symbol obsahu 2"/>
          <p:cNvSpPr>
            <a:spLocks noGrp="1"/>
          </p:cNvSpPr>
          <p:nvPr>
            <p:ph type="body" idx="1"/>
          </p:nvPr>
        </p:nvSpPr>
        <p:spPr>
          <a:xfrm>
            <a:off x="684212" y="1295400"/>
            <a:ext cx="10058400" cy="4699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tx1"/>
                </a:solidFill>
              </a:rPr>
              <a:t>Je </a:t>
            </a:r>
            <a:r>
              <a:rPr lang="pl-PL" sz="2800" dirty="0" err="1">
                <a:solidFill>
                  <a:schemeClr val="tx1"/>
                </a:solidFill>
              </a:rPr>
              <a:t>možné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zpívat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ve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znakovém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jazyce</a:t>
            </a:r>
            <a:r>
              <a:rPr lang="pl-PL" sz="2800" dirty="0">
                <a:solidFill>
                  <a:schemeClr val="tx1"/>
                </a:solidFill>
              </a:rPr>
              <a:t>?    „Ano”.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err="1">
                <a:solidFill>
                  <a:schemeClr val="tx1"/>
                </a:solidFill>
              </a:rPr>
              <a:t>Zpěv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ve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znakovém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jazyce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se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vyznačuje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tím</a:t>
            </a:r>
            <a:r>
              <a:rPr lang="pl-PL" sz="2800" dirty="0">
                <a:solidFill>
                  <a:schemeClr val="tx1"/>
                </a:solidFill>
              </a:rPr>
              <a:t>, </a:t>
            </a:r>
            <a:r>
              <a:rPr lang="pl-PL" sz="2800" dirty="0" err="1">
                <a:solidFill>
                  <a:schemeClr val="tx1"/>
                </a:solidFill>
              </a:rPr>
              <a:t>že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posunky</a:t>
            </a:r>
            <a:r>
              <a:rPr lang="pl-PL" sz="2800" dirty="0">
                <a:solidFill>
                  <a:schemeClr val="tx1"/>
                </a:solidFill>
              </a:rPr>
              <a:t>, </a:t>
            </a:r>
            <a:r>
              <a:rPr lang="pl-PL" sz="2800" dirty="0" err="1">
                <a:solidFill>
                  <a:schemeClr val="tx1"/>
                </a:solidFill>
              </a:rPr>
              <a:t>které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jsou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tzv</a:t>
            </a:r>
            <a:r>
              <a:rPr lang="pl-PL" sz="2800" dirty="0">
                <a:solidFill>
                  <a:schemeClr val="tx1"/>
                </a:solidFill>
              </a:rPr>
              <a:t>. </a:t>
            </a:r>
            <a:r>
              <a:rPr lang="pl-PL" sz="2800" dirty="0" err="1">
                <a:solidFill>
                  <a:schemeClr val="tx1"/>
                </a:solidFill>
              </a:rPr>
              <a:t>umělecké</a:t>
            </a:r>
            <a:r>
              <a:rPr lang="pl-PL" sz="2800" dirty="0">
                <a:solidFill>
                  <a:schemeClr val="tx1"/>
                </a:solidFill>
              </a:rPr>
              <a:t>, </a:t>
            </a:r>
            <a:r>
              <a:rPr lang="pl-PL" sz="2800" dirty="0" err="1">
                <a:solidFill>
                  <a:schemeClr val="tx1"/>
                </a:solidFill>
              </a:rPr>
              <a:t>se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používají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jinak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než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posunky</a:t>
            </a:r>
            <a:r>
              <a:rPr lang="pl-PL" sz="2800" dirty="0">
                <a:solidFill>
                  <a:schemeClr val="tx1"/>
                </a:solidFill>
              </a:rPr>
              <a:t> v </a:t>
            </a:r>
            <a:r>
              <a:rPr lang="pl-PL" sz="2800" dirty="0" err="1">
                <a:solidFill>
                  <a:schemeClr val="tx1"/>
                </a:solidFill>
              </a:rPr>
              <a:t>běžné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komunikaci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ve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znakovém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jazyce</a:t>
            </a:r>
            <a:r>
              <a:rPr lang="pl-PL" sz="2800" dirty="0">
                <a:solidFill>
                  <a:schemeClr val="tx1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tx1"/>
                </a:solidFill>
              </a:rPr>
              <a:t>V </a:t>
            </a:r>
            <a:r>
              <a:rPr lang="pl-PL" sz="2800" dirty="0" err="1">
                <a:solidFill>
                  <a:schemeClr val="tx1"/>
                </a:solidFill>
              </a:rPr>
              <a:t>tomto</a:t>
            </a:r>
            <a:r>
              <a:rPr lang="pl-PL" sz="2800" dirty="0">
                <a:solidFill>
                  <a:schemeClr val="tx1"/>
                </a:solidFill>
              </a:rPr>
              <a:t> projektu </a:t>
            </a:r>
            <a:r>
              <a:rPr lang="pl-PL" sz="2800" dirty="0" err="1">
                <a:solidFill>
                  <a:schemeClr val="tx1"/>
                </a:solidFill>
              </a:rPr>
              <a:t>nebudeme</a:t>
            </a:r>
            <a:r>
              <a:rPr lang="pl-PL" sz="2800" dirty="0">
                <a:solidFill>
                  <a:schemeClr val="tx1"/>
                </a:solidFill>
              </a:rPr>
              <a:t> '</a:t>
            </a:r>
            <a:r>
              <a:rPr lang="pl-PL" sz="2800" dirty="0" err="1">
                <a:solidFill>
                  <a:schemeClr val="tx1"/>
                </a:solidFill>
              </a:rPr>
              <a:t>zpívat</a:t>
            </a:r>
            <a:r>
              <a:rPr lang="pl-PL" sz="2800" dirty="0">
                <a:solidFill>
                  <a:schemeClr val="tx1"/>
                </a:solidFill>
              </a:rPr>
              <a:t>' </a:t>
            </a:r>
            <a:r>
              <a:rPr lang="pl-PL" sz="2800" dirty="0" err="1">
                <a:solidFill>
                  <a:schemeClr val="tx1"/>
                </a:solidFill>
              </a:rPr>
              <a:t>ve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znakovém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jazyce</a:t>
            </a:r>
            <a:r>
              <a:rPr lang="pl-PL" sz="2800" dirty="0">
                <a:solidFill>
                  <a:schemeClr val="tx1"/>
                </a:solidFill>
              </a:rPr>
              <a:t>, ale </a:t>
            </a:r>
            <a:r>
              <a:rPr lang="pl-PL" sz="2800" dirty="0" err="1">
                <a:solidFill>
                  <a:schemeClr val="tx1"/>
                </a:solidFill>
              </a:rPr>
              <a:t>budeme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převádět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píseň</a:t>
            </a:r>
            <a:r>
              <a:rPr lang="pl-PL" sz="2800" dirty="0">
                <a:solidFill>
                  <a:schemeClr val="tx1"/>
                </a:solidFill>
              </a:rPr>
              <a:t> do </a:t>
            </a:r>
            <a:r>
              <a:rPr lang="pl-PL" sz="2800" dirty="0" err="1">
                <a:solidFill>
                  <a:schemeClr val="tx1"/>
                </a:solidFill>
              </a:rPr>
              <a:t>znakového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jazyka</a:t>
            </a:r>
            <a:r>
              <a:rPr lang="pl-PL" sz="2800" dirty="0">
                <a:solidFill>
                  <a:schemeClr val="tx1"/>
                </a:solidFill>
              </a:rPr>
              <a:t> s </a:t>
            </a:r>
            <a:r>
              <a:rPr lang="pl-PL" sz="2800" dirty="0" err="1">
                <a:solidFill>
                  <a:schemeClr val="tx1"/>
                </a:solidFill>
              </a:rPr>
              <a:t>uměleckým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dirty="0" err="1">
                <a:solidFill>
                  <a:schemeClr val="tx1"/>
                </a:solidFill>
              </a:rPr>
              <a:t>výrazem</a:t>
            </a:r>
            <a:r>
              <a:rPr lang="pl-PL" sz="2800" dirty="0">
                <a:solidFill>
                  <a:schemeClr val="tx1"/>
                </a:solidFill>
              </a:rPr>
              <a:t>.</a:t>
            </a:r>
            <a:endParaRPr lang="sk-SK" sz="2800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445892D-D9D4-2626-5020-CA203FFE33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76" y="602607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420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2729" y="480522"/>
            <a:ext cx="5109569" cy="685800"/>
          </a:xfrm>
        </p:spPr>
        <p:txBody>
          <a:bodyPr>
            <a:normAutofit/>
          </a:bodyPr>
          <a:lstStyle/>
          <a:p>
            <a:r>
              <a:rPr lang="sk-SK" sz="3200" b="1" dirty="0">
                <a:solidFill>
                  <a:srgbClr val="002060"/>
                </a:solidFill>
              </a:rPr>
              <a:t>Úkol 1: Rozhovor</a:t>
            </a:r>
            <a:endParaRPr lang="sk-SK" sz="32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77901" y="729213"/>
            <a:ext cx="6901821" cy="3630304"/>
          </a:xfrm>
        </p:spPr>
        <p:txBody>
          <a:bodyPr>
            <a:normAutofit/>
          </a:bodyPr>
          <a:lstStyle/>
          <a:p>
            <a:endParaRPr lang="pl-PL" sz="3200" dirty="0">
              <a:solidFill>
                <a:schemeClr val="tx1"/>
              </a:solidFill>
            </a:endParaRPr>
          </a:p>
          <a:p>
            <a:r>
              <a:rPr lang="pl-PL" sz="3200" dirty="0" err="1">
                <a:solidFill>
                  <a:schemeClr val="tx1"/>
                </a:solidFill>
              </a:rPr>
              <a:t>Učitel</a:t>
            </a:r>
            <a:r>
              <a:rPr lang="pl-PL" sz="3200" dirty="0">
                <a:solidFill>
                  <a:schemeClr val="tx1"/>
                </a:solidFill>
              </a:rPr>
              <a:t> ukazuje </a:t>
            </a:r>
            <a:r>
              <a:rPr lang="pl-PL" sz="3200" dirty="0" err="1">
                <a:solidFill>
                  <a:schemeClr val="tx1"/>
                </a:solidFill>
              </a:rPr>
              <a:t>obrázky</a:t>
            </a:r>
            <a:r>
              <a:rPr lang="pl-PL" sz="3200" dirty="0">
                <a:solidFill>
                  <a:schemeClr val="tx1"/>
                </a:solidFill>
              </a:rPr>
              <a:t> o </a:t>
            </a:r>
            <a:r>
              <a:rPr lang="pl-PL" sz="3200" dirty="0" err="1">
                <a:solidFill>
                  <a:schemeClr val="tx1"/>
                </a:solidFill>
              </a:rPr>
              <a:t>Vánoce</a:t>
            </a:r>
            <a:r>
              <a:rPr lang="pl-PL" sz="3200" dirty="0">
                <a:solidFill>
                  <a:schemeClr val="tx1"/>
                </a:solidFill>
              </a:rPr>
              <a:t>.</a:t>
            </a:r>
          </a:p>
          <a:p>
            <a:r>
              <a:rPr lang="pl-PL" sz="3200" dirty="0" err="1">
                <a:solidFill>
                  <a:schemeClr val="tx1"/>
                </a:solidFill>
              </a:rPr>
              <a:t>Povídá</a:t>
            </a:r>
            <a:r>
              <a:rPr lang="pl-PL" sz="3200" dirty="0">
                <a:solidFill>
                  <a:schemeClr val="tx1"/>
                </a:solidFill>
              </a:rPr>
              <a:t> </a:t>
            </a:r>
            <a:r>
              <a:rPr lang="pl-PL" sz="3200" dirty="0" err="1">
                <a:solidFill>
                  <a:schemeClr val="tx1"/>
                </a:solidFill>
              </a:rPr>
              <a:t>žákům</a:t>
            </a:r>
            <a:r>
              <a:rPr lang="pl-PL" sz="3200" dirty="0">
                <a:solidFill>
                  <a:schemeClr val="tx1"/>
                </a:solidFill>
              </a:rPr>
              <a:t> o </a:t>
            </a:r>
            <a:r>
              <a:rPr lang="pl-PL" sz="3200" dirty="0" err="1">
                <a:solidFill>
                  <a:schemeClr val="tx1"/>
                </a:solidFill>
              </a:rPr>
              <a:t>významu</a:t>
            </a:r>
            <a:r>
              <a:rPr lang="pl-PL" sz="3200" dirty="0">
                <a:solidFill>
                  <a:schemeClr val="tx1"/>
                </a:solidFill>
              </a:rPr>
              <a:t> </a:t>
            </a:r>
            <a:r>
              <a:rPr lang="pl-PL" sz="3200" dirty="0" err="1">
                <a:solidFill>
                  <a:schemeClr val="tx1"/>
                </a:solidFill>
              </a:rPr>
              <a:t>Vánoc</a:t>
            </a:r>
            <a:r>
              <a:rPr lang="pl-PL" sz="3200" dirty="0">
                <a:solidFill>
                  <a:schemeClr val="tx1"/>
                </a:solidFill>
              </a:rPr>
              <a:t> v </a:t>
            </a:r>
            <a:r>
              <a:rPr lang="pl-PL" sz="3200" dirty="0" err="1">
                <a:solidFill>
                  <a:schemeClr val="tx1"/>
                </a:solidFill>
              </a:rPr>
              <a:t>různých</a:t>
            </a:r>
            <a:r>
              <a:rPr lang="pl-PL" sz="3200" dirty="0">
                <a:solidFill>
                  <a:schemeClr val="tx1"/>
                </a:solidFill>
              </a:rPr>
              <a:t> </a:t>
            </a:r>
            <a:r>
              <a:rPr lang="pl-PL" sz="3200" dirty="0" err="1">
                <a:solidFill>
                  <a:schemeClr val="tx1"/>
                </a:solidFill>
              </a:rPr>
              <a:t>kulturách</a:t>
            </a:r>
            <a:r>
              <a:rPr lang="pl-PL" sz="3200" dirty="0">
                <a:solidFill>
                  <a:schemeClr val="tx1"/>
                </a:solidFill>
              </a:rPr>
              <a:t>, </a:t>
            </a:r>
            <a:r>
              <a:rPr lang="pl-PL" sz="3200" dirty="0" err="1">
                <a:solidFill>
                  <a:schemeClr val="tx1"/>
                </a:solidFill>
              </a:rPr>
              <a:t>tradicích</a:t>
            </a:r>
            <a:endParaRPr lang="pl-PL" sz="3200" dirty="0">
              <a:solidFill>
                <a:schemeClr val="tx1"/>
              </a:solidFill>
            </a:endParaRPr>
          </a:p>
          <a:p>
            <a:r>
              <a:rPr lang="pl-PL" sz="3200" dirty="0" err="1">
                <a:solidFill>
                  <a:schemeClr val="tx1"/>
                </a:solidFill>
              </a:rPr>
              <a:t>Zdůrazňuje</a:t>
            </a:r>
            <a:r>
              <a:rPr lang="pl-PL" sz="3200" dirty="0">
                <a:solidFill>
                  <a:schemeClr val="tx1"/>
                </a:solidFill>
              </a:rPr>
              <a:t> </a:t>
            </a:r>
            <a:r>
              <a:rPr lang="pl-PL" sz="3200" dirty="0" err="1">
                <a:solidFill>
                  <a:schemeClr val="tx1"/>
                </a:solidFill>
              </a:rPr>
              <a:t>duchovní</a:t>
            </a:r>
            <a:r>
              <a:rPr lang="pl-PL" sz="3200" dirty="0">
                <a:solidFill>
                  <a:schemeClr val="tx1"/>
                </a:solidFill>
              </a:rPr>
              <a:t> </a:t>
            </a:r>
            <a:r>
              <a:rPr lang="pl-PL" sz="3200" dirty="0" err="1">
                <a:solidFill>
                  <a:schemeClr val="tx1"/>
                </a:solidFill>
              </a:rPr>
              <a:t>význam</a:t>
            </a:r>
            <a:r>
              <a:rPr lang="pl-PL" sz="3200" dirty="0">
                <a:solidFill>
                  <a:schemeClr val="tx1"/>
                </a:solidFill>
              </a:rPr>
              <a:t> </a:t>
            </a:r>
            <a:r>
              <a:rPr lang="pl-PL" sz="3200" dirty="0" err="1">
                <a:solidFill>
                  <a:schemeClr val="tx1"/>
                </a:solidFill>
              </a:rPr>
              <a:t>tohoto</a:t>
            </a:r>
            <a:r>
              <a:rPr lang="pl-PL" sz="3200" dirty="0">
                <a:solidFill>
                  <a:schemeClr val="tx1"/>
                </a:solidFill>
              </a:rPr>
              <a:t> </a:t>
            </a:r>
            <a:r>
              <a:rPr lang="pl-PL" sz="3200" dirty="0" err="1">
                <a:solidFill>
                  <a:schemeClr val="tx1"/>
                </a:solidFill>
              </a:rPr>
              <a:t>svátku</a:t>
            </a:r>
            <a:r>
              <a:rPr lang="pl-PL" sz="3200" dirty="0">
                <a:solidFill>
                  <a:schemeClr val="tx1"/>
                </a:solidFill>
              </a:rPr>
              <a:t>.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081" y="4795216"/>
            <a:ext cx="2657475" cy="172402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394" y="2856630"/>
            <a:ext cx="2619375" cy="174307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087" y="4460287"/>
            <a:ext cx="2619375" cy="174307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954" y="476406"/>
            <a:ext cx="3101939" cy="206795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B58B9A6-42B1-47E8-DBB4-0F6DE17FEF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76" y="602607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565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1421" y="192314"/>
            <a:ext cx="11361426" cy="605971"/>
          </a:xfrm>
        </p:spPr>
        <p:txBody>
          <a:bodyPr>
            <a:noAutofit/>
          </a:bodyPr>
          <a:lstStyle/>
          <a:p>
            <a:r>
              <a:rPr lang="pl-PL" sz="3200" b="1" dirty="0" err="1">
                <a:solidFill>
                  <a:schemeClr val="bg1"/>
                </a:solidFill>
              </a:rPr>
              <a:t>Úkol</a:t>
            </a:r>
            <a:r>
              <a:rPr lang="pl-PL" sz="3200" b="1" dirty="0">
                <a:solidFill>
                  <a:schemeClr val="bg1"/>
                </a:solidFill>
              </a:rPr>
              <a:t> 2: </a:t>
            </a:r>
            <a:r>
              <a:rPr lang="pl-PL" sz="3200" b="1" dirty="0" err="1">
                <a:solidFill>
                  <a:schemeClr val="bg1"/>
                </a:solidFill>
              </a:rPr>
              <a:t>textová</a:t>
            </a:r>
            <a:r>
              <a:rPr lang="pl-PL" sz="3200" b="1" dirty="0">
                <a:solidFill>
                  <a:schemeClr val="bg1"/>
                </a:solidFill>
              </a:rPr>
              <a:t> </a:t>
            </a:r>
            <a:r>
              <a:rPr lang="pl-PL" sz="3200" b="1" dirty="0" err="1">
                <a:solidFill>
                  <a:schemeClr val="bg1"/>
                </a:solidFill>
              </a:rPr>
              <a:t>analýza</a:t>
            </a:r>
            <a:endParaRPr lang="pl-PL" sz="3200" dirty="0">
              <a:solidFill>
                <a:schemeClr val="bg1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797509" y="1191794"/>
            <a:ext cx="9925680" cy="4749801"/>
          </a:xfrm>
        </p:spPr>
        <p:txBody>
          <a:bodyPr>
            <a:noAutofit/>
          </a:bodyPr>
          <a:lstStyle/>
          <a:p>
            <a:r>
              <a:rPr lang="pl-PL" sz="2800" b="1" dirty="0">
                <a:solidFill>
                  <a:schemeClr val="tx1"/>
                </a:solidFill>
              </a:rPr>
              <a:t>-</a:t>
            </a:r>
            <a:r>
              <a:rPr lang="pl-PL" sz="2800" b="1" dirty="0" err="1">
                <a:solidFill>
                  <a:schemeClr val="tx1"/>
                </a:solidFill>
              </a:rPr>
              <a:t>Čtení</a:t>
            </a:r>
            <a:r>
              <a:rPr lang="pl-PL" sz="2800" b="1" dirty="0">
                <a:solidFill>
                  <a:schemeClr val="tx1"/>
                </a:solidFill>
              </a:rPr>
              <a:t> </a:t>
            </a:r>
            <a:r>
              <a:rPr lang="pl-PL" sz="2800" b="1" dirty="0" err="1">
                <a:solidFill>
                  <a:schemeClr val="tx1"/>
                </a:solidFill>
              </a:rPr>
              <a:t>textupísně</a:t>
            </a:r>
            <a:r>
              <a:rPr lang="pl-PL" sz="2800" b="1" dirty="0">
                <a:solidFill>
                  <a:schemeClr val="tx1"/>
                </a:solidFill>
              </a:rPr>
              <a:t>, aby si </a:t>
            </a:r>
            <a:r>
              <a:rPr lang="pl-PL" sz="2800" b="1" dirty="0" err="1">
                <a:solidFill>
                  <a:schemeClr val="tx1"/>
                </a:solidFill>
              </a:rPr>
              <a:t>žáci</a:t>
            </a:r>
            <a:r>
              <a:rPr lang="pl-PL" sz="2800" b="1" dirty="0">
                <a:solidFill>
                  <a:schemeClr val="tx1"/>
                </a:solidFill>
              </a:rPr>
              <a:t> </a:t>
            </a:r>
            <a:r>
              <a:rPr lang="pl-PL" sz="2800" b="1" dirty="0" err="1">
                <a:solidFill>
                  <a:schemeClr val="tx1"/>
                </a:solidFill>
              </a:rPr>
              <a:t>všímali</a:t>
            </a:r>
            <a:r>
              <a:rPr lang="pl-PL" sz="2800" b="1" dirty="0">
                <a:solidFill>
                  <a:schemeClr val="tx1"/>
                </a:solidFill>
              </a:rPr>
              <a:t> rytmu, melodie a atmosfery.</a:t>
            </a:r>
          </a:p>
          <a:p>
            <a:r>
              <a:rPr lang="pl-PL" sz="2800" b="1" dirty="0">
                <a:solidFill>
                  <a:schemeClr val="tx1"/>
                </a:solidFill>
              </a:rPr>
              <a:t>-</a:t>
            </a:r>
            <a:r>
              <a:rPr lang="pl-PL" sz="2800" b="1" dirty="0" err="1">
                <a:solidFill>
                  <a:schemeClr val="tx1"/>
                </a:solidFill>
              </a:rPr>
              <a:t>Jaké</a:t>
            </a:r>
            <a:r>
              <a:rPr lang="pl-PL" sz="2800" b="1" dirty="0">
                <a:solidFill>
                  <a:schemeClr val="tx1"/>
                </a:solidFill>
              </a:rPr>
              <a:t> </a:t>
            </a:r>
            <a:r>
              <a:rPr lang="pl-PL" sz="2800" b="1" dirty="0" err="1">
                <a:solidFill>
                  <a:schemeClr val="tx1"/>
                </a:solidFill>
              </a:rPr>
              <a:t>dojmya</a:t>
            </a:r>
            <a:r>
              <a:rPr lang="pl-PL" sz="2800" b="1" dirty="0">
                <a:solidFill>
                  <a:schemeClr val="tx1"/>
                </a:solidFill>
              </a:rPr>
              <a:t> </a:t>
            </a:r>
            <a:r>
              <a:rPr lang="pl-PL" sz="2800" b="1" dirty="0" err="1">
                <a:solidFill>
                  <a:schemeClr val="tx1"/>
                </a:solidFill>
              </a:rPr>
              <a:t>pocity</a:t>
            </a:r>
            <a:r>
              <a:rPr lang="pl-PL" sz="2800" b="1" dirty="0">
                <a:solidFill>
                  <a:schemeClr val="tx1"/>
                </a:solidFill>
              </a:rPr>
              <a:t> v </a:t>
            </a:r>
            <a:r>
              <a:rPr lang="pl-PL" sz="2800" b="1" dirty="0" err="1">
                <a:solidFill>
                  <a:schemeClr val="tx1"/>
                </a:solidFill>
              </a:rPr>
              <a:t>žácích</a:t>
            </a:r>
            <a:r>
              <a:rPr lang="pl-PL" sz="2800" b="1" dirty="0">
                <a:solidFill>
                  <a:schemeClr val="tx1"/>
                </a:solidFill>
              </a:rPr>
              <a:t> </a:t>
            </a:r>
            <a:r>
              <a:rPr lang="pl-PL" sz="2800" b="1" dirty="0" err="1">
                <a:solidFill>
                  <a:schemeClr val="tx1"/>
                </a:solidFill>
              </a:rPr>
              <a:t>píseň</a:t>
            </a:r>
            <a:r>
              <a:rPr lang="pl-PL" sz="2800" b="1" dirty="0">
                <a:solidFill>
                  <a:schemeClr val="tx1"/>
                </a:solidFill>
              </a:rPr>
              <a:t> </a:t>
            </a:r>
            <a:r>
              <a:rPr lang="pl-PL" sz="2800" b="1" dirty="0" err="1">
                <a:solidFill>
                  <a:schemeClr val="tx1"/>
                </a:solidFill>
              </a:rPr>
              <a:t>vyvolává</a:t>
            </a:r>
            <a:r>
              <a:rPr lang="pl-PL" sz="2800" b="1" dirty="0">
                <a:solidFill>
                  <a:schemeClr val="tx1"/>
                </a:solidFill>
              </a:rPr>
              <a:t>? </a:t>
            </a:r>
            <a:r>
              <a:rPr lang="pl-PL" sz="2800" b="1" dirty="0" err="1">
                <a:solidFill>
                  <a:schemeClr val="tx1"/>
                </a:solidFill>
              </a:rPr>
              <a:t>Jaké</a:t>
            </a:r>
            <a:r>
              <a:rPr lang="pl-PL" sz="2800" b="1" dirty="0">
                <a:solidFill>
                  <a:schemeClr val="tx1"/>
                </a:solidFill>
              </a:rPr>
              <a:t> </a:t>
            </a:r>
            <a:r>
              <a:rPr lang="pl-PL" sz="2800" b="1" dirty="0" err="1">
                <a:solidFill>
                  <a:schemeClr val="tx1"/>
                </a:solidFill>
              </a:rPr>
              <a:t>emoce</a:t>
            </a:r>
            <a:r>
              <a:rPr lang="pl-PL" sz="2800" b="1" dirty="0">
                <a:solidFill>
                  <a:schemeClr val="tx1"/>
                </a:solidFill>
              </a:rPr>
              <a:t> v nich </a:t>
            </a:r>
            <a:r>
              <a:rPr lang="pl-PL" sz="2800" b="1" dirty="0" err="1">
                <a:solidFill>
                  <a:schemeClr val="tx1"/>
                </a:solidFill>
              </a:rPr>
              <a:t>vyvolává</a:t>
            </a:r>
            <a:r>
              <a:rPr lang="pl-PL" sz="28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7" name="Zástupný symbol obsahu 4">
            <a:extLst>
              <a:ext uri="{FF2B5EF4-FFF2-40B4-BE49-F238E27FC236}">
                <a16:creationId xmlns:a16="http://schemas.microsoft.com/office/drawing/2014/main" id="{CB4844D5-E024-7D01-F129-7C4FFACC5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814" y="3339598"/>
            <a:ext cx="2619375" cy="174307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ABFE7E1-8E3C-45BB-B361-013170C76A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76" y="602607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525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sahu 4"/>
          <p:cNvSpPr txBox="1">
            <a:spLocks/>
          </p:cNvSpPr>
          <p:nvPr/>
        </p:nvSpPr>
        <p:spPr>
          <a:xfrm>
            <a:off x="271713" y="0"/>
            <a:ext cx="11920287" cy="6270172"/>
          </a:xfrm>
          <a:prstGeom prst="rect">
            <a:avLst/>
          </a:prstGeom>
        </p:spPr>
        <p:txBody>
          <a:bodyPr numCol="2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endParaRPr lang="sk-SK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sk-SK" sz="3600" b="1" u="sng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Vianoce </a:t>
            </a:r>
            <a:r>
              <a:rPr lang="sk-SK" sz="3600" b="1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Vánoce</a:t>
            </a:r>
            <a:endParaRPr lang="sk-SK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endParaRPr lang="sk-SK" sz="18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nebi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někdo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počítá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okvětní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lístky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margarity,Miluje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nebo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nemiluje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 na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svět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padá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sníh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Je to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docela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blízko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nastav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tvář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nebi,vločky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tě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hladí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už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jich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není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málo</a:t>
            </a: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nebi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někdo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počítá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okvětní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lístky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margarit,miluje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nebo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nemiluje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 na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svět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padá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sníh</a:t>
            </a: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sz="18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Zimní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anděl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pokládá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křídla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město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mráz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jako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cukr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dortu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zimu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osladí</a:t>
            </a: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k-SK" sz="1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b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Zpívej, zpívej...</a:t>
            </a:r>
            <a:endParaRPr lang="sk-SK" sz="1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Vánoce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Vánoce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tiše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nás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padá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sníh,Vánoce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Vánoce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konečně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jsou</a:t>
            </a: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Vánoce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Vánoce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tiše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nás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padá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sníh,Vánoce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Vánoce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konečně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jsou</a:t>
            </a: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nebi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někdo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počítá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okvětní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lístky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margarity,Miluje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nebo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nemiluje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 na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svět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padá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sníh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Je to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docela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blízko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nastav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tvář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nebi,vločky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tě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hladí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už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jich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není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málo</a:t>
            </a: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endParaRPr lang="sk-SK" sz="18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Zpívej, zpívej...</a:t>
            </a:r>
            <a:endParaRPr lang="sk-SK" sz="1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Vánoce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Vánoce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tiše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nás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padá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sníh,Vánoce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Vánoce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konečně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jsou</a:t>
            </a: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Vánoce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Vánoce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tiše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nás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padá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sníh,Vánoce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Vánoce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konečně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jsou</a:t>
            </a:r>
            <a:r>
              <a:rPr lang="pl-PL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k-SK" sz="1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sk-SK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800" dirty="0">
              <a:solidFill>
                <a:schemeClr val="tx1"/>
              </a:solidFill>
            </a:endParaRPr>
          </a:p>
          <a:p>
            <a:pPr marL="0" indent="0">
              <a:buFont typeface="Wingdings 3" panose="05040102010807070707" pitchFamily="18" charset="2"/>
              <a:buNone/>
            </a:pPr>
            <a:r>
              <a:rPr lang="pl-PL" sz="1800" dirty="0" err="1">
                <a:solidFill>
                  <a:schemeClr val="tx1"/>
                </a:solidFill>
              </a:rPr>
              <a:t>Umělcova</a:t>
            </a:r>
            <a:r>
              <a:rPr lang="pl-PL" sz="1800" dirty="0">
                <a:solidFill>
                  <a:schemeClr val="tx1"/>
                </a:solidFill>
              </a:rPr>
              <a:t> </a:t>
            </a:r>
            <a:r>
              <a:rPr lang="pl-PL" sz="1800" dirty="0" err="1">
                <a:solidFill>
                  <a:schemeClr val="tx1"/>
                </a:solidFill>
              </a:rPr>
              <a:t>kompozice</a:t>
            </a:r>
            <a:r>
              <a:rPr lang="pl-PL" sz="1800" dirty="0">
                <a:solidFill>
                  <a:schemeClr val="tx1"/>
                </a:solidFill>
              </a:rPr>
              <a:t>: </a:t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sk-SK" sz="1800" b="1" u="sng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Vianoce </a:t>
            </a:r>
            <a:r>
              <a:rPr lang="pl-PL" sz="1800" dirty="0">
                <a:solidFill>
                  <a:schemeClr val="tx1"/>
                </a:solidFill>
              </a:rPr>
              <a:t>Miro </a:t>
            </a:r>
            <a:r>
              <a:rPr lang="pl-PL" sz="1800" dirty="0" err="1">
                <a:solidFill>
                  <a:schemeClr val="tx1"/>
                </a:solidFill>
              </a:rPr>
              <a:t>Jaroš</a:t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sk-SK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Text: Peter Nagy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2370285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555172"/>
            <a:ext cx="8534401" cy="838200"/>
          </a:xfrm>
        </p:spPr>
        <p:txBody>
          <a:bodyPr>
            <a:normAutofit/>
          </a:bodyPr>
          <a:lstStyle/>
          <a:p>
            <a:r>
              <a:rPr lang="sk-SK" sz="3200" b="1" dirty="0">
                <a:solidFill>
                  <a:srgbClr val="002060"/>
                </a:solidFill>
              </a:rPr>
              <a:t>Úkol 3: textová analýza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1966162"/>
            <a:ext cx="9674976" cy="3727450"/>
          </a:xfrm>
        </p:spPr>
        <p:txBody>
          <a:bodyPr>
            <a:normAutofit/>
          </a:bodyPr>
          <a:lstStyle/>
          <a:p>
            <a:r>
              <a:rPr lang="pl-PL" sz="3000" dirty="0">
                <a:solidFill>
                  <a:schemeClr val="tx1"/>
                </a:solidFill>
              </a:rPr>
              <a:t>- </a:t>
            </a:r>
            <a:r>
              <a:rPr lang="pl-PL" sz="3000" b="1" dirty="0" err="1">
                <a:solidFill>
                  <a:schemeClr val="tx1"/>
                </a:solidFill>
              </a:rPr>
              <a:t>Zobrazení</a:t>
            </a:r>
            <a:r>
              <a:rPr lang="pl-PL" sz="3000" b="1" dirty="0">
                <a:solidFill>
                  <a:schemeClr val="tx1"/>
                </a:solidFill>
              </a:rPr>
              <a:t> </a:t>
            </a:r>
            <a:r>
              <a:rPr lang="pl-PL" sz="3000" b="1" dirty="0" err="1">
                <a:solidFill>
                  <a:schemeClr val="tx1"/>
                </a:solidFill>
              </a:rPr>
              <a:t>jednotlivých</a:t>
            </a:r>
            <a:r>
              <a:rPr lang="pl-PL" sz="3000" b="1" dirty="0">
                <a:solidFill>
                  <a:schemeClr val="tx1"/>
                </a:solidFill>
              </a:rPr>
              <a:t> </a:t>
            </a:r>
            <a:r>
              <a:rPr lang="pl-PL" sz="3000" b="1" dirty="0" err="1">
                <a:solidFill>
                  <a:schemeClr val="tx1"/>
                </a:solidFill>
              </a:rPr>
              <a:t>veršů</a:t>
            </a:r>
            <a:r>
              <a:rPr lang="pl-PL" sz="3000" b="1" dirty="0">
                <a:solidFill>
                  <a:schemeClr val="tx1"/>
                </a:solidFill>
              </a:rPr>
              <a:t> a obrazku</a:t>
            </a:r>
          </a:p>
          <a:p>
            <a:r>
              <a:rPr lang="pl-PL" sz="3000" b="1" dirty="0" err="1">
                <a:solidFill>
                  <a:schemeClr val="tx1"/>
                </a:solidFill>
              </a:rPr>
              <a:t>Ujistěte</a:t>
            </a:r>
            <a:r>
              <a:rPr lang="pl-PL" sz="3000" b="1" dirty="0">
                <a:solidFill>
                  <a:schemeClr val="tx1"/>
                </a:solidFill>
              </a:rPr>
              <a:t> </a:t>
            </a:r>
            <a:r>
              <a:rPr lang="pl-PL" sz="3000" b="1" dirty="0" err="1">
                <a:solidFill>
                  <a:schemeClr val="tx1"/>
                </a:solidFill>
              </a:rPr>
              <a:t>se</a:t>
            </a:r>
            <a:r>
              <a:rPr lang="pl-PL" sz="3000" b="1" dirty="0">
                <a:solidFill>
                  <a:schemeClr val="tx1"/>
                </a:solidFill>
              </a:rPr>
              <a:t>, </a:t>
            </a:r>
            <a:r>
              <a:rPr lang="pl-PL" sz="3000" b="1" dirty="0" err="1">
                <a:solidFill>
                  <a:schemeClr val="tx1"/>
                </a:solidFill>
              </a:rPr>
              <a:t>že</a:t>
            </a:r>
            <a:r>
              <a:rPr lang="pl-PL" sz="3000" b="1" dirty="0">
                <a:solidFill>
                  <a:schemeClr val="tx1"/>
                </a:solidFill>
              </a:rPr>
              <a:t> </a:t>
            </a:r>
            <a:r>
              <a:rPr lang="pl-PL" sz="3000" b="1" dirty="0" err="1">
                <a:solidFill>
                  <a:schemeClr val="tx1"/>
                </a:solidFill>
              </a:rPr>
              <a:t>žáci</a:t>
            </a:r>
            <a:r>
              <a:rPr lang="pl-PL" sz="3000" b="1" dirty="0">
                <a:solidFill>
                  <a:schemeClr val="tx1"/>
                </a:solidFill>
              </a:rPr>
              <a:t> </a:t>
            </a:r>
            <a:r>
              <a:rPr lang="pl-PL" sz="3000" b="1" dirty="0" err="1">
                <a:solidFill>
                  <a:schemeClr val="tx1"/>
                </a:solidFill>
              </a:rPr>
              <a:t>rozumí</a:t>
            </a:r>
            <a:r>
              <a:rPr lang="pl-PL" sz="3000" b="1" dirty="0">
                <a:solidFill>
                  <a:schemeClr val="tx1"/>
                </a:solidFill>
              </a:rPr>
              <a:t> </a:t>
            </a:r>
            <a:r>
              <a:rPr lang="pl-PL" sz="3000" b="1" dirty="0" err="1">
                <a:solidFill>
                  <a:schemeClr val="tx1"/>
                </a:solidFill>
              </a:rPr>
              <a:t>významu</a:t>
            </a:r>
            <a:r>
              <a:rPr lang="pl-PL" sz="3000" b="1" dirty="0">
                <a:solidFill>
                  <a:schemeClr val="tx1"/>
                </a:solidFill>
              </a:rPr>
              <a:t> </a:t>
            </a:r>
            <a:r>
              <a:rPr lang="pl-PL" sz="3000" b="1" dirty="0" err="1">
                <a:solidFill>
                  <a:schemeClr val="tx1"/>
                </a:solidFill>
              </a:rPr>
              <a:t>jednotlivých</a:t>
            </a:r>
            <a:r>
              <a:rPr lang="pl-PL" sz="3000" b="1" dirty="0">
                <a:solidFill>
                  <a:schemeClr val="tx1"/>
                </a:solidFill>
              </a:rPr>
              <a:t> </a:t>
            </a:r>
            <a:r>
              <a:rPr lang="pl-PL" sz="3000" b="1" dirty="0" err="1">
                <a:solidFill>
                  <a:schemeClr val="tx1"/>
                </a:solidFill>
              </a:rPr>
              <a:t>veršů</a:t>
            </a:r>
            <a:r>
              <a:rPr lang="pl-PL" sz="3000" b="1" dirty="0">
                <a:solidFill>
                  <a:schemeClr val="tx1"/>
                </a:solidFill>
              </a:rPr>
              <a:t>.</a:t>
            </a:r>
          </a:p>
          <a:p>
            <a:r>
              <a:rPr lang="pl-PL" sz="3000" b="1" dirty="0">
                <a:solidFill>
                  <a:schemeClr val="tx1"/>
                </a:solidFill>
              </a:rPr>
              <a:t>- </a:t>
            </a:r>
            <a:r>
              <a:rPr lang="pl-PL" sz="3000" b="1" dirty="0" err="1">
                <a:solidFill>
                  <a:schemeClr val="tx1"/>
                </a:solidFill>
              </a:rPr>
              <a:t>Vytvoření</a:t>
            </a:r>
            <a:r>
              <a:rPr lang="pl-PL" sz="3000" b="1" dirty="0">
                <a:solidFill>
                  <a:schemeClr val="tx1"/>
                </a:solidFill>
              </a:rPr>
              <a:t> </a:t>
            </a:r>
            <a:r>
              <a:rPr lang="pl-PL" sz="3000" b="1" dirty="0" err="1">
                <a:solidFill>
                  <a:schemeClr val="tx1"/>
                </a:solidFill>
              </a:rPr>
              <a:t>slovníčku</a:t>
            </a:r>
            <a:r>
              <a:rPr lang="pl-PL" sz="3000" b="1" dirty="0">
                <a:solidFill>
                  <a:schemeClr val="tx1"/>
                </a:solidFill>
              </a:rPr>
              <a:t> </a:t>
            </a:r>
            <a:r>
              <a:rPr lang="pl-PL" sz="3000" b="1" dirty="0" err="1">
                <a:solidFill>
                  <a:schemeClr val="tx1"/>
                </a:solidFill>
              </a:rPr>
              <a:t>klíčových</a:t>
            </a:r>
            <a:r>
              <a:rPr lang="pl-PL" sz="3000" b="1" dirty="0">
                <a:solidFill>
                  <a:schemeClr val="tx1"/>
                </a:solidFill>
              </a:rPr>
              <a:t> </a:t>
            </a:r>
            <a:r>
              <a:rPr lang="pl-PL" sz="3000" b="1" dirty="0" err="1">
                <a:solidFill>
                  <a:schemeClr val="tx1"/>
                </a:solidFill>
              </a:rPr>
              <a:t>slov</a:t>
            </a:r>
            <a:r>
              <a:rPr lang="pl-PL" sz="3000" b="1" dirty="0">
                <a:solidFill>
                  <a:schemeClr val="tx1"/>
                </a:solidFill>
              </a:rPr>
              <a:t> a </a:t>
            </a:r>
            <a:r>
              <a:rPr lang="pl-PL" sz="3000" b="1" dirty="0" err="1">
                <a:solidFill>
                  <a:schemeClr val="tx1"/>
                </a:solidFill>
              </a:rPr>
              <a:t>frází</a:t>
            </a:r>
            <a:r>
              <a:rPr lang="pl-PL" sz="3000" b="1" dirty="0">
                <a:solidFill>
                  <a:schemeClr val="tx1"/>
                </a:solidFill>
              </a:rPr>
              <a:t> z </a:t>
            </a:r>
            <a:r>
              <a:rPr lang="pl-PL" sz="3000" b="1" dirty="0" err="1">
                <a:solidFill>
                  <a:schemeClr val="tx1"/>
                </a:solidFill>
              </a:rPr>
              <a:t>písně</a:t>
            </a:r>
            <a:r>
              <a:rPr lang="pl-PL" sz="3000" b="1" dirty="0">
                <a:solidFill>
                  <a:schemeClr val="tx1"/>
                </a:solidFill>
              </a:rPr>
              <a:t> a </a:t>
            </a:r>
            <a:r>
              <a:rPr lang="pl-PL" sz="3000" b="1" dirty="0" err="1">
                <a:solidFill>
                  <a:schemeClr val="tx1"/>
                </a:solidFill>
              </a:rPr>
              <a:t>jejich</a:t>
            </a:r>
            <a:r>
              <a:rPr lang="pl-PL" sz="3000" b="1" dirty="0">
                <a:solidFill>
                  <a:schemeClr val="tx1"/>
                </a:solidFill>
              </a:rPr>
              <a:t> </a:t>
            </a:r>
            <a:r>
              <a:rPr lang="pl-PL" sz="3000" b="1" dirty="0" err="1">
                <a:solidFill>
                  <a:schemeClr val="tx1"/>
                </a:solidFill>
              </a:rPr>
              <a:t>ekvivalentů</a:t>
            </a:r>
            <a:r>
              <a:rPr lang="pl-PL" sz="3000" b="1" dirty="0">
                <a:solidFill>
                  <a:schemeClr val="tx1"/>
                </a:solidFill>
              </a:rPr>
              <a:t> </a:t>
            </a:r>
            <a:r>
              <a:rPr lang="pl-PL" sz="3000" b="1" dirty="0" err="1">
                <a:solidFill>
                  <a:schemeClr val="tx1"/>
                </a:solidFill>
              </a:rPr>
              <a:t>ve</a:t>
            </a:r>
            <a:r>
              <a:rPr lang="pl-PL" sz="3000" b="1" dirty="0">
                <a:solidFill>
                  <a:schemeClr val="tx1"/>
                </a:solidFill>
              </a:rPr>
              <a:t> </a:t>
            </a:r>
            <a:r>
              <a:rPr lang="pl-PL" sz="3000" b="1" dirty="0" err="1">
                <a:solidFill>
                  <a:schemeClr val="tx1"/>
                </a:solidFill>
              </a:rPr>
              <a:t>slovenském</a:t>
            </a:r>
            <a:r>
              <a:rPr lang="pl-PL" sz="3000" b="1" dirty="0">
                <a:solidFill>
                  <a:schemeClr val="tx1"/>
                </a:solidFill>
              </a:rPr>
              <a:t> </a:t>
            </a:r>
            <a:r>
              <a:rPr lang="pl-PL" sz="3000" b="1" dirty="0" err="1">
                <a:solidFill>
                  <a:schemeClr val="tx1"/>
                </a:solidFill>
              </a:rPr>
              <a:t>znakovém</a:t>
            </a:r>
            <a:r>
              <a:rPr lang="pl-PL" sz="3000" b="1" dirty="0">
                <a:solidFill>
                  <a:schemeClr val="tx1"/>
                </a:solidFill>
              </a:rPr>
              <a:t> </a:t>
            </a:r>
            <a:r>
              <a:rPr lang="pl-PL" sz="3000" b="1" dirty="0" err="1">
                <a:solidFill>
                  <a:schemeClr val="tx1"/>
                </a:solidFill>
              </a:rPr>
              <a:t>jazyce</a:t>
            </a:r>
            <a:r>
              <a:rPr lang="pl-PL" sz="3000" b="1" dirty="0">
                <a:solidFill>
                  <a:schemeClr val="tx1"/>
                </a:solidFill>
              </a:rPr>
              <a:t>.</a:t>
            </a:r>
            <a:endParaRPr lang="pl-PL" sz="2400" b="1" dirty="0">
              <a:ln w="3175" cmpd="sng">
                <a:noFill/>
              </a:ln>
              <a:solidFill>
                <a:prstClr val="white"/>
              </a:solidFill>
            </a:endParaRPr>
          </a:p>
          <a:p>
            <a:pPr marL="342900" indent="-342900">
              <a:buFontTx/>
              <a:buChar char="-"/>
            </a:pPr>
            <a:endParaRPr lang="pl-PL" sz="2400" b="1" dirty="0">
              <a:ln w="3175" cmpd="sng">
                <a:noFill/>
              </a:ln>
              <a:solidFill>
                <a:prstClr val="white"/>
              </a:solidFill>
            </a:endParaRPr>
          </a:p>
          <a:p>
            <a:endParaRPr lang="sk-SK" sz="2400" dirty="0">
              <a:solidFill>
                <a:schemeClr val="tx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52834BC-C528-EC6F-2B95-61C512EDC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76" y="602607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333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433286"/>
          </a:xfrm>
        </p:spPr>
        <p:txBody>
          <a:bodyPr/>
          <a:lstStyle/>
          <a:p>
            <a:r>
              <a:rPr lang="pl-PL" b="1" dirty="0" err="1">
                <a:solidFill>
                  <a:srgbClr val="002060"/>
                </a:solidFill>
              </a:rPr>
              <a:t>Úkol</a:t>
            </a:r>
            <a:r>
              <a:rPr lang="pl-PL" b="1" dirty="0">
                <a:solidFill>
                  <a:srgbClr val="002060"/>
                </a:solidFill>
              </a:rPr>
              <a:t> 4: </a:t>
            </a:r>
            <a:r>
              <a:rPr lang="pl-PL" b="1" dirty="0" err="1">
                <a:solidFill>
                  <a:srgbClr val="002060"/>
                </a:solidFill>
              </a:rPr>
              <a:t>Výběr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r>
              <a:rPr lang="pl-PL" b="1" dirty="0" err="1">
                <a:solidFill>
                  <a:srgbClr val="002060"/>
                </a:solidFill>
              </a:rPr>
              <a:t>správného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r>
              <a:rPr lang="pl-PL" b="1" dirty="0" err="1">
                <a:solidFill>
                  <a:srgbClr val="002060"/>
                </a:solidFill>
              </a:rPr>
              <a:t>jazyka</a:t>
            </a:r>
            <a:endParaRPr lang="sk-SK" b="1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1973943"/>
            <a:ext cx="8535988" cy="402045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3000" b="1" dirty="0" err="1">
                <a:ln w="3175" cmpd="sng">
                  <a:noFill/>
                </a:ln>
                <a:solidFill>
                  <a:prstClr val="white"/>
                </a:solidFill>
              </a:rPr>
              <a:t>Vespolupráci</a:t>
            </a:r>
            <a:r>
              <a:rPr lang="pl-PL" sz="30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3000" b="1" dirty="0" err="1">
                <a:ln w="3175" cmpd="sng">
                  <a:noFill/>
                </a:ln>
                <a:solidFill>
                  <a:prstClr val="white"/>
                </a:solidFill>
              </a:rPr>
              <a:t>se</a:t>
            </a:r>
            <a:r>
              <a:rPr lang="pl-PL" sz="30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3000" b="1" dirty="0" err="1">
                <a:ln w="3175" cmpd="sng">
                  <a:noFill/>
                </a:ln>
                <a:solidFill>
                  <a:prstClr val="white"/>
                </a:solidFill>
              </a:rPr>
              <a:t>studenty</a:t>
            </a:r>
            <a:r>
              <a:rPr lang="pl-PL" sz="30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3000" b="1" dirty="0" err="1">
                <a:ln w="3175" cmpd="sng">
                  <a:noFill/>
                </a:ln>
                <a:solidFill>
                  <a:prstClr val="white"/>
                </a:solidFill>
              </a:rPr>
              <a:t>vyberte</a:t>
            </a:r>
            <a:r>
              <a:rPr lang="pl-PL" sz="30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3000" b="1" dirty="0" err="1">
                <a:ln w="3175" cmpd="sng">
                  <a:noFill/>
                </a:ln>
                <a:solidFill>
                  <a:prstClr val="white"/>
                </a:solidFill>
              </a:rPr>
              <a:t>vhodné</a:t>
            </a:r>
            <a:r>
              <a:rPr lang="pl-PL" sz="30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3000" b="1" dirty="0" err="1">
                <a:ln w="3175" cmpd="sng">
                  <a:noFill/>
                </a:ln>
                <a:solidFill>
                  <a:prstClr val="white"/>
                </a:solidFill>
              </a:rPr>
              <a:t>změny</a:t>
            </a:r>
            <a:r>
              <a:rPr lang="pl-PL" sz="30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3000" b="1" dirty="0" err="1">
                <a:ln w="3175" cmpd="sng">
                  <a:noFill/>
                </a:ln>
                <a:solidFill>
                  <a:prstClr val="white"/>
                </a:solidFill>
              </a:rPr>
              <a:t>klíčových</a:t>
            </a:r>
            <a:r>
              <a:rPr lang="pl-PL" sz="30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3000" b="1" dirty="0" err="1">
                <a:ln w="3175" cmpd="sng">
                  <a:noFill/>
                </a:ln>
                <a:solidFill>
                  <a:prstClr val="white"/>
                </a:solidFill>
              </a:rPr>
              <a:t>slov</a:t>
            </a:r>
            <a:r>
              <a:rPr lang="pl-PL" sz="3000" b="1" dirty="0">
                <a:ln w="3175" cmpd="sng">
                  <a:noFill/>
                </a:ln>
                <a:solidFill>
                  <a:prstClr val="white"/>
                </a:solidFill>
              </a:rPr>
              <a:t> a </a:t>
            </a:r>
            <a:r>
              <a:rPr lang="pl-PL" sz="3000" b="1" dirty="0" err="1">
                <a:ln w="3175" cmpd="sng">
                  <a:noFill/>
                </a:ln>
                <a:solidFill>
                  <a:prstClr val="white"/>
                </a:solidFill>
              </a:rPr>
              <a:t>frází</a:t>
            </a:r>
            <a:r>
              <a:rPr lang="pl-PL" sz="3000" b="1" dirty="0">
                <a:ln w="3175" cmpd="sng">
                  <a:noFill/>
                </a:ln>
                <a:solidFill>
                  <a:prstClr val="white"/>
                </a:solidFill>
              </a:rPr>
              <a:t> v </a:t>
            </a:r>
            <a:r>
              <a:rPr lang="pl-PL" sz="3000" b="1" dirty="0" err="1">
                <a:ln w="3175" cmpd="sng">
                  <a:noFill/>
                </a:ln>
                <a:solidFill>
                  <a:prstClr val="white"/>
                </a:solidFill>
              </a:rPr>
              <a:t>písni</a:t>
            </a:r>
            <a:r>
              <a:rPr lang="pl-PL" sz="3000" b="1" dirty="0">
                <a:ln w="3175" cmpd="sng">
                  <a:noFill/>
                </a:ln>
                <a:solidFill>
                  <a:prstClr val="white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3000" b="1" dirty="0" err="1">
                <a:ln w="3175" cmpd="sng">
                  <a:noFill/>
                </a:ln>
                <a:solidFill>
                  <a:prstClr val="white"/>
                </a:solidFill>
              </a:rPr>
              <a:t>Zaměřte</a:t>
            </a:r>
            <a:r>
              <a:rPr lang="pl-PL" sz="30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3000" b="1" dirty="0" err="1">
                <a:ln w="3175" cmpd="sng">
                  <a:noFill/>
                </a:ln>
                <a:solidFill>
                  <a:prstClr val="white"/>
                </a:solidFill>
              </a:rPr>
              <a:t>se</a:t>
            </a:r>
            <a:r>
              <a:rPr lang="pl-PL" sz="30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3000" b="1" dirty="0" err="1">
                <a:ln w="3175" cmpd="sng">
                  <a:noFill/>
                </a:ln>
                <a:solidFill>
                  <a:prstClr val="white"/>
                </a:solidFill>
              </a:rPr>
              <a:t>nato</a:t>
            </a:r>
            <a:r>
              <a:rPr lang="pl-PL" sz="3000" b="1" dirty="0">
                <a:ln w="3175" cmpd="sng">
                  <a:noFill/>
                </a:ln>
                <a:solidFill>
                  <a:prstClr val="white"/>
                </a:solidFill>
              </a:rPr>
              <a:t>, aby </a:t>
            </a:r>
            <a:r>
              <a:rPr lang="pl-PL" sz="3000" b="1" dirty="0" err="1">
                <a:ln w="3175" cmpd="sng">
                  <a:noFill/>
                </a:ln>
                <a:solidFill>
                  <a:prstClr val="white"/>
                </a:solidFill>
              </a:rPr>
              <a:t>změny</a:t>
            </a:r>
            <a:r>
              <a:rPr lang="pl-PL" sz="30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3000" b="1" dirty="0" err="1">
                <a:ln w="3175" cmpd="sng">
                  <a:noFill/>
                </a:ln>
                <a:solidFill>
                  <a:prstClr val="white"/>
                </a:solidFill>
              </a:rPr>
              <a:t>vyjadřovaly</a:t>
            </a:r>
            <a:r>
              <a:rPr lang="pl-PL" sz="30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3000" b="1" dirty="0" err="1">
                <a:ln w="3175" cmpd="sng">
                  <a:noFill/>
                </a:ln>
                <a:solidFill>
                  <a:prstClr val="white"/>
                </a:solidFill>
              </a:rPr>
              <a:t>nejen</a:t>
            </a:r>
            <a:r>
              <a:rPr lang="pl-PL" sz="30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3000" b="1" dirty="0" err="1">
                <a:ln w="3175" cmpd="sng">
                  <a:noFill/>
                </a:ln>
                <a:solidFill>
                  <a:prstClr val="white"/>
                </a:solidFill>
              </a:rPr>
              <a:t>význam</a:t>
            </a:r>
            <a:r>
              <a:rPr lang="pl-PL" sz="30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3000" b="1" dirty="0" err="1">
                <a:ln w="3175" cmpd="sng">
                  <a:noFill/>
                </a:ln>
                <a:solidFill>
                  <a:prstClr val="white"/>
                </a:solidFill>
              </a:rPr>
              <a:t>slov</a:t>
            </a:r>
            <a:r>
              <a:rPr lang="pl-PL" sz="3000" b="1" dirty="0">
                <a:ln w="3175" cmpd="sng">
                  <a:noFill/>
                </a:ln>
                <a:solidFill>
                  <a:prstClr val="white"/>
                </a:solidFill>
              </a:rPr>
              <a:t>, ale </a:t>
            </a:r>
            <a:r>
              <a:rPr lang="pl-PL" sz="3000" b="1" dirty="0" err="1">
                <a:ln w="3175" cmpd="sng">
                  <a:noFill/>
                </a:ln>
                <a:solidFill>
                  <a:prstClr val="white"/>
                </a:solidFill>
              </a:rPr>
              <a:t>také</a:t>
            </a:r>
            <a:r>
              <a:rPr lang="pl-PL" sz="30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3000" b="1" dirty="0" err="1">
                <a:ln w="3175" cmpd="sng">
                  <a:noFill/>
                </a:ln>
                <a:solidFill>
                  <a:prstClr val="white"/>
                </a:solidFill>
              </a:rPr>
              <a:t>emoce</a:t>
            </a:r>
            <a:r>
              <a:rPr lang="pl-PL" sz="3000" b="1" dirty="0">
                <a:ln w="3175" cmpd="sng">
                  <a:noFill/>
                </a:ln>
                <a:solidFill>
                  <a:prstClr val="white"/>
                </a:solidFill>
              </a:rPr>
              <a:t> a </a:t>
            </a:r>
            <a:r>
              <a:rPr lang="pl-PL" sz="3000" b="1" dirty="0" err="1">
                <a:ln w="3175" cmpd="sng">
                  <a:noFill/>
                </a:ln>
                <a:solidFill>
                  <a:prstClr val="white"/>
                </a:solidFill>
              </a:rPr>
              <a:t>atmosféru</a:t>
            </a:r>
            <a:r>
              <a:rPr lang="pl-PL" sz="30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3000" b="1" dirty="0" err="1">
                <a:ln w="3175" cmpd="sng">
                  <a:noFill/>
                </a:ln>
                <a:solidFill>
                  <a:prstClr val="white"/>
                </a:solidFill>
              </a:rPr>
              <a:t>písně</a:t>
            </a:r>
            <a:r>
              <a:rPr lang="pl-PL" sz="3000" b="1" dirty="0">
                <a:ln w="3175" cmpd="sng">
                  <a:noFill/>
                </a:ln>
                <a:solidFill>
                  <a:prstClr val="white"/>
                </a:solidFill>
              </a:rPr>
              <a:t>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BBCAB4A-1C2F-619F-4C62-7EF9606A3F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76" y="602607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534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563914"/>
          </a:xfrm>
        </p:spPr>
        <p:txBody>
          <a:bodyPr/>
          <a:lstStyle/>
          <a:p>
            <a:r>
              <a:rPr lang="pl-PL" b="1" dirty="0" err="1">
                <a:solidFill>
                  <a:srgbClr val="002060"/>
                </a:solidFill>
              </a:rPr>
              <a:t>Úkol</a:t>
            </a:r>
            <a:r>
              <a:rPr lang="pl-PL" b="1" dirty="0">
                <a:solidFill>
                  <a:srgbClr val="002060"/>
                </a:solidFill>
              </a:rPr>
              <a:t> 5: </a:t>
            </a:r>
            <a:r>
              <a:rPr lang="pl-PL" b="1" dirty="0" err="1">
                <a:solidFill>
                  <a:srgbClr val="002060"/>
                </a:solidFill>
              </a:rPr>
              <a:t>Procvičte</a:t>
            </a:r>
            <a:r>
              <a:rPr lang="pl-PL" b="1" dirty="0">
                <a:solidFill>
                  <a:srgbClr val="002060"/>
                </a:solidFill>
              </a:rPr>
              <a:t> si </a:t>
            </a:r>
            <a:r>
              <a:rPr lang="pl-PL" b="1" dirty="0" err="1">
                <a:solidFill>
                  <a:srgbClr val="002060"/>
                </a:solidFill>
              </a:rPr>
              <a:t>překlad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r>
              <a:rPr lang="pl-PL" b="1" dirty="0" err="1">
                <a:solidFill>
                  <a:srgbClr val="002060"/>
                </a:solidFill>
              </a:rPr>
              <a:t>jednotlivých</a:t>
            </a:r>
            <a:r>
              <a:rPr lang="pl-PL" b="1" dirty="0">
                <a:solidFill>
                  <a:srgbClr val="002060"/>
                </a:solidFill>
              </a:rPr>
              <a:t> </a:t>
            </a:r>
            <a:r>
              <a:rPr lang="pl-PL" b="1" dirty="0" err="1">
                <a:solidFill>
                  <a:srgbClr val="002060"/>
                </a:solidFill>
              </a:rPr>
              <a:t>veršů</a:t>
            </a:r>
            <a:endParaRPr lang="sk-SK" b="1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760282" y="1948925"/>
            <a:ext cx="8535988" cy="3744686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Nacvičte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sestudenty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jednotlivé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sloky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písně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a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naučte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je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příslušné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změny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Začněte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s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jednoduchými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verši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a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postupně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přejděte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ke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složitějším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. To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studentům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pomůže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lépe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pochopit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jednotlivé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změny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a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jejich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vztah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k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textu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 </a:t>
            </a:r>
            <a:r>
              <a:rPr lang="pl-PL" sz="2800" b="1" dirty="0" err="1">
                <a:ln w="3175" cmpd="sng">
                  <a:noFill/>
                </a:ln>
                <a:solidFill>
                  <a:prstClr val="white"/>
                </a:solidFill>
              </a:rPr>
              <a:t>písně</a:t>
            </a: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..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A71230C-7D9C-BAE7-D492-186C1D0F8E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76" y="6026074"/>
            <a:ext cx="1743075" cy="55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825738"/>
      </p:ext>
    </p:extLst>
  </p:cSld>
  <p:clrMapOvr>
    <a:masterClrMapping/>
  </p:clrMapOvr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Totálna komunikácia - pantomíma</Template>
  <TotalTime>1195</TotalTime>
  <Words>1623</Words>
  <Application>Microsoft Office PowerPoint</Application>
  <PresentationFormat>Panoramiczny</PresentationFormat>
  <Paragraphs>122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Gothic</vt:lpstr>
      <vt:lpstr>Times New Roman</vt:lpstr>
      <vt:lpstr>Wingdings 3</vt:lpstr>
      <vt:lpstr>Wycinek</vt:lpstr>
      <vt:lpstr> </vt:lpstr>
      <vt:lpstr>KULTURA HLUCHÝCH</vt:lpstr>
      <vt:lpstr>Zpěv ve znakové řeči</vt:lpstr>
      <vt:lpstr>Úkol 1: Rozhovor</vt:lpstr>
      <vt:lpstr>Úkol 2: textová analýza</vt:lpstr>
      <vt:lpstr>Prezentacja programu PowerPoint</vt:lpstr>
      <vt:lpstr>Úkol 3: textová analýza</vt:lpstr>
      <vt:lpstr>Úkol 4: Výběr správného jazyka</vt:lpstr>
      <vt:lpstr>Úkol 5: Procvičte si překlad jednotlivých veršů</vt:lpstr>
      <vt:lpstr>Úkol 5: Procvičte si překlad jednotlivých veršů - praktické kroky </vt:lpstr>
      <vt:lpstr>Úkol 5: Procvičte si překlad jednotlivých veršů - praktické kroky </vt:lpstr>
      <vt:lpstr>Úkol 5: Procvičte si překlad jednotlivých veršů - praktické kroky </vt:lpstr>
      <vt:lpstr>Úkol 5: Procvičte si překlad jednotlivých veršů - praktické kroky </vt:lpstr>
      <vt:lpstr>Úkol 6: spojování veršů do celku</vt:lpstr>
      <vt:lpstr>Úkol 7: Práce na výrazu a emocích</vt:lpstr>
      <vt:lpstr>Úkol 8: testy a změny</vt:lpstr>
      <vt:lpstr>Úkol 9: prezentace</vt:lpstr>
      <vt:lpstr>Úkol 10: reflexe</vt:lpstr>
      <vt:lpstr>Prezentacja programu PowerPoint</vt:lpstr>
      <vt:lpstr>Prezentacja programu PowerPoint</vt:lpstr>
      <vt:lpstr>Prezentacja programu PowerPoint</vt:lpstr>
      <vt:lpstr>1. V průběhu projektu se ujistěte, že děti chápou  a emotivně vyjádřit pomocí znakové řeči.  Pro dokončení projektu není předem stanoven žádný čas. 2.Bylo by vhodné projekt prezentovat v dalším průběhu, aby žáci viděli, že jejich práce je použitelná pro ostatní ve škole i mimo ni.</vt:lpstr>
      <vt:lpstr>KRUŽÍKOVÁ, L. A kol. Hudební didaktika pro žáky se speciálními vzdělávacími potřebami v inkluzivním vzdělávání. Univerzita Palackého v Olomouci, 2020  http://www.myslim.sk/index.php/kurz-slovenskeho-posunkoveho-jazyka/myty-a-fakty  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Používateľ systému Windows</dc:creator>
  <cp:lastModifiedBy>xx xx</cp:lastModifiedBy>
  <cp:revision>67</cp:revision>
  <dcterms:created xsi:type="dcterms:W3CDTF">2024-06-23T19:25:34Z</dcterms:created>
  <dcterms:modified xsi:type="dcterms:W3CDTF">2025-05-22T09:38:28Z</dcterms:modified>
</cp:coreProperties>
</file>