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4" r:id="rId2"/>
    <p:sldId id="271" r:id="rId3"/>
    <p:sldId id="275" r:id="rId4"/>
    <p:sldId id="295" r:id="rId5"/>
    <p:sldId id="277" r:id="rId6"/>
    <p:sldId id="299" r:id="rId7"/>
    <p:sldId id="278" r:id="rId8"/>
    <p:sldId id="279" r:id="rId9"/>
    <p:sldId id="284" r:id="rId10"/>
    <p:sldId id="290" r:id="rId11"/>
    <p:sldId id="291" r:id="rId12"/>
    <p:sldId id="292" r:id="rId13"/>
    <p:sldId id="293" r:id="rId14"/>
    <p:sldId id="285" r:id="rId15"/>
    <p:sldId id="286" r:id="rId16"/>
    <p:sldId id="287" r:id="rId17"/>
    <p:sldId id="288" r:id="rId18"/>
    <p:sldId id="289" r:id="rId19"/>
    <p:sldId id="296" r:id="rId20"/>
    <p:sldId id="298" r:id="rId21"/>
    <p:sldId id="297" r:id="rId22"/>
    <p:sldId id="266" r:id="rId23"/>
    <p:sldId id="262" r:id="rId24"/>
    <p:sldId id="30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80BF-30E3-4021-A680-B7194CD31077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E181-C90A-42BA-A494-E080CCDD24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8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04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0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44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96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94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53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92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41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75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99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34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0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4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9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4181D-08BB-4AEF-BA29-B67B4E4233BD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413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myslim.sk/index.php/kurz-slovenskeho-posunkoveho-jazyka/myty-a-fakt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556CF9-A1CA-4B1E-9CC2-C769CF64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5" y="4495800"/>
            <a:ext cx="8108318" cy="20805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475"/>
              </a:spcBef>
              <a:spcAft>
                <a:spcPts val="600"/>
              </a:spcAft>
            </a:pPr>
            <a:br>
              <a:rPr lang="pl-PL" sz="1600" b="1" dirty="0">
                <a:solidFill>
                  <a:schemeClr val="bg2">
                    <a:lumMod val="75000"/>
                  </a:schemeClr>
                </a:solidFill>
              </a:rPr>
            </a:br>
            <a:endParaRPr lang="pl-P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AA40D8-D3EB-4250-8C95-FACDA22F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89" y="2479645"/>
            <a:ext cx="9470460" cy="28215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cap="all" dirty="0">
                <a:solidFill>
                  <a:schemeClr val="tx1"/>
                </a:solidFill>
              </a:rPr>
              <a:t>PIEŚŃ MIGANA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tx1"/>
                </a:solidFill>
              </a:rPr>
              <a:t>w ramach przedmiotu edukacja teatralna</a:t>
            </a:r>
            <a:br>
              <a:rPr lang="pl-PL" sz="3600" dirty="0">
                <a:solidFill>
                  <a:schemeClr val="tx1"/>
                </a:solidFill>
              </a:rPr>
            </a:br>
            <a:endParaRPr lang="pl-PL" sz="3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3600" b="1" dirty="0">
                <a:solidFill>
                  <a:schemeClr val="tx1"/>
                </a:solidFill>
              </a:rPr>
              <a:t>Przewodnik dla nauczyciela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AF53A53-A100-2D50-B2B8-B64AA1156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56" y="350192"/>
            <a:ext cx="6478687" cy="13591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9F06B0-789D-6B7E-03BB-A48561ECA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1" y="5950913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324853"/>
            <a:ext cx="10861944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45844" y="1556657"/>
            <a:ext cx="8535988" cy="3744686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Wers: „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margerytek, kocha, czy nie kocha, a śnieg pada na świat</a:t>
            </a: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.„</a:t>
            </a:r>
            <a:endParaRPr lang="pl-PL" sz="2400" b="1" kern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Naucz zamigania dla " niebo ", " ktoś ", " liczy ", " płatki ", "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margaretki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", " lubi ", " nie lubi ", " śnieg ", " świat ".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Połącz je w płynną wypowiedź, dbając o prawidłowe tempo i mimikę twarzy.</a:t>
            </a:r>
            <a:endParaRPr lang="pl-PL" sz="2800" b="1" dirty="0">
              <a:ln w="3175" cmpd="sng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295" y="4847303"/>
            <a:ext cx="2115821" cy="145991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642" y="1888767"/>
            <a:ext cx="1704474" cy="17044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007" y="4963217"/>
            <a:ext cx="2652067" cy="14897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74B2D72-61CB-CFFE-2991-14DD7D2EE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7023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05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26923"/>
            <a:ext cx="10745788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934879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pl-PL" sz="2400" b="1" dirty="0"/>
              <a:t>Wers: „Jest już całkiem blisko, ustaw twarz do nieba, płatki pieszczą cię, nie jest ich już mało</a:t>
            </a:r>
            <a:r>
              <a:rPr lang="sk-SK" sz="2400" b="1" dirty="0"/>
              <a:t>."</a:t>
            </a:r>
            <a:endParaRPr lang="sk-SK" sz="2400" dirty="0"/>
          </a:p>
          <a:p>
            <a:pPr lvl="1"/>
            <a:r>
              <a:rPr lang="pl-PL" sz="2400" dirty="0"/>
              <a:t>- Migamy dla „blisko”, „ustaw”, „niebo”, „twarz”, „płatki”, „pieszczota”, „już”, „nie mało”</a:t>
            </a:r>
            <a:r>
              <a:rPr lang="sk-SK" sz="2400" dirty="0"/>
              <a:t>.</a:t>
            </a:r>
          </a:p>
          <a:p>
            <a:pPr lvl="1"/>
            <a:r>
              <a:rPr lang="pl-PL" sz="2400" dirty="0"/>
              <a:t>- Ćwicz ten wers, aż stanie się płynny i wyrazisty</a:t>
            </a:r>
            <a:r>
              <a:rPr lang="sk-SK" sz="2400" dirty="0"/>
              <a:t>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412" y="4170243"/>
            <a:ext cx="2629317" cy="175287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60" y="3971154"/>
            <a:ext cx="1907902" cy="218736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462" y="2388686"/>
            <a:ext cx="2629317" cy="13146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5CAEDC-F050-E89B-E674-E592E3CB3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7023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41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27" y="-87422"/>
            <a:ext cx="11263146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10799" y="949268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Wers: „</a:t>
            </a:r>
            <a:r>
              <a:rPr lang="pl-PL" sz="2400" b="1" dirty="0"/>
              <a:t>Zimowy anioł skrzydła na miasto układa, mróz jak cukier na torcie, zimę osładza</a:t>
            </a:r>
            <a:r>
              <a:rPr lang="sk-SK" sz="2400" b="1" dirty="0"/>
              <a:t>."</a:t>
            </a:r>
            <a:endParaRPr lang="sk-SK" sz="2400" dirty="0"/>
          </a:p>
          <a:p>
            <a:pPr lvl="1"/>
            <a:r>
              <a:rPr lang="pl-PL" sz="2400" dirty="0"/>
              <a:t>- Migamy dla " zimowy ", " anioł ", " skrzydła ", " miasto", " układać ", " mróz ", " cukier ", " tort ", " zima", " słodzić</a:t>
            </a:r>
            <a:r>
              <a:rPr lang="sk-SK" sz="2400" dirty="0"/>
              <a:t>".</a:t>
            </a:r>
          </a:p>
          <a:p>
            <a:pPr lvl="1"/>
            <a:r>
              <a:rPr lang="pl-PL" sz="2400" dirty="0"/>
              <a:t>- Połącz je w płynną wypowiedź z naciskiem na liryzm i obrazowość</a:t>
            </a:r>
            <a:r>
              <a:rPr lang="sk-SK" sz="2400" dirty="0"/>
              <a:t>.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8" y="4321086"/>
            <a:ext cx="2305878" cy="172718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38" y="4525389"/>
            <a:ext cx="1488405" cy="18478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270" y="1439992"/>
            <a:ext cx="2522790" cy="148676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862" y="4221622"/>
            <a:ext cx="2321138" cy="13045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B2B219E-011F-635B-6CF3-3CF9DB409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0873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9771" y="3003906"/>
            <a:ext cx="15811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5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865" y="81643"/>
            <a:ext cx="10823575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51865" y="1106937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Refren: „Boże Narodzenie, Boże Narodzenie, cicho pada w nas śnieg, </a:t>
            </a:r>
            <a:r>
              <a:rPr lang="pl-PL" sz="2400" b="1" dirty="0"/>
              <a:t>Boże Narodzenie, w końcu znów tu jest</a:t>
            </a:r>
            <a:r>
              <a:rPr lang="sk-SK" sz="2400" b="1" dirty="0"/>
              <a:t>."</a:t>
            </a:r>
            <a:endParaRPr lang="sk-SK" sz="2400" dirty="0"/>
          </a:p>
          <a:p>
            <a:pPr lvl="1"/>
            <a:r>
              <a:rPr lang="sk-SK" sz="2400" dirty="0"/>
              <a:t>- Migamy </a:t>
            </a:r>
            <a:r>
              <a:rPr lang="pl-PL" sz="2400" dirty="0"/>
              <a:t>dla „Boże Narodzenie”, „cisza”, „śnieg”, „w nas”, „w końcu”, „znowu</a:t>
            </a:r>
            <a:r>
              <a:rPr lang="sk-SK" sz="2400" dirty="0"/>
              <a:t>.</a:t>
            </a:r>
          </a:p>
          <a:p>
            <a:pPr lvl="1"/>
            <a:r>
              <a:rPr lang="sk-SK" sz="2400" dirty="0"/>
              <a:t>- Ćwicz refren z nacickiemn na emocje i rytm piosenki.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592" y="1649534"/>
            <a:ext cx="2133600" cy="2133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92" y="3983997"/>
            <a:ext cx="2650599" cy="176706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75660C1-BAC8-9A10-62DF-F7BC92725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0873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9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14400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6: łączenie wersów w całość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840621" y="1039729"/>
            <a:ext cx="9901991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Gdy uczniowie opanują poszczególne zwrotki, zacznij łączyć je w całość.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Ćwicz płynne przejścia między wersami, aby zachować rytm i melodię piosenki.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10D1DD6-33DE-7187-E371-60B2B0C47D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0873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98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88143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7: Praca nad ekspresją i emocjami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816559" y="1875017"/>
            <a:ext cx="9674978" cy="3614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Nauczenie uczniów, jak wyrażać emocje i atmosferę piosenki za pomocą mimiki, intonacji i ruchów ciała.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Skupienie się na tym, aby fleksja wydawała się naturalna i wyrażała głębokie przeżycia emocjonalne, które autor zawarł w tekście.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E21C77-5F7D-4B14-0BD1-2254851B7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0873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35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1575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8: testy i poprawki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804527" y="1660525"/>
            <a:ext cx="9229809" cy="3536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Planowanie regularnych prób, podczas których uczniowie wykonują całe tłumaczenie piosenki.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Przekazuj informacje zwrotne i sugeruj ulepszenia, aby ostateczny występ był jak najlepszy.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D5BF9B5-183E-978A-4DDE-6F731575E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6051641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2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94657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ZADANIE 9: prezentacja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803734" y="1367971"/>
            <a:ext cx="9819357" cy="4122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Zaplanowanie publicznej prezentacji lub występu uczniów, podczas którego wykonają przetłumaczoną na język migowy piosenkę w artystycznym wykonaniu.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Zachęcenie dzieci do zaprezentowania swojego występu z dumą i pewnością siebie.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4269410-8456-7821-04B4-53E93251C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893751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5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817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ZADANIE 10: refleksja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129345"/>
            <a:ext cx="10276556" cy="41510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 prezentacji zorganizuj dyskusję, podczas której uczniowie będą mogli podzielić się swoimi odczuciami </a:t>
            </a:r>
            <a:b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</a:b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i doświadczeniami z przygotowań i występu.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Omów, w jaki sposób nauczyli się wyrażać emocje </a:t>
            </a:r>
            <a:b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</a:b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i znaczenie piosenki za pomocą języka migowego i co im to dało.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6517A8-BA0E-91CD-3C75-72FD509A4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994400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4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OCENA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408584"/>
            <a:ext cx="1620219" cy="853397"/>
          </a:xfrm>
          <a:prstGeom prst="rect">
            <a:avLst/>
          </a:prstGeom>
        </p:spPr>
      </p:pic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68C83303-B4DE-459A-A256-605CAFA97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563552"/>
              </p:ext>
            </p:extLst>
          </p:nvPr>
        </p:nvGraphicFramePr>
        <p:xfrm>
          <a:off x="601579" y="1723428"/>
          <a:ext cx="11209648" cy="367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923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770766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82670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015678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Ocena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Celujący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Bardzo dobry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Dostateczny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niedostateczny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4030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1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Cele poznawcze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jest w stanie używać nowych słów i wyrażeń niezależnie, właściwie i bezbłędnie. Potrafi łączyć komunikację werbalną z muzyką i ruchem.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z niewielkimi błędami potrafi samodzielnie i właściwie używać nowych słów i wyrażeń. Potrafi łączyć komunikację werbalną z muzyką i ruchem, choć popełnia drobne błędy.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potrafi tylko częściowo używać nowych słów i fleksji pod kierunkiem nauczyciela. </a:t>
                      </a:r>
                      <a:b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</a:b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Z mniejszą pomocą nauczyciela potrafi połączyć komunikację werbalną z muzyką i ruchem.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Tylko z pomocą nauczyciela uczeń może używać nowych słów i wyrażeń. </a:t>
                      </a:r>
                      <a:b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</a:b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Z pomocą nauczyciela uczeń połączy komunikację werbalną z muzyką i ruchem.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nie potrafi używać nowych słów i wyrażeń nawet z pomocą nauczyciela. </a:t>
                      </a:r>
                      <a:b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</a:b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 wykazuje zainteresowania zdobywaniem nowej wiedzy.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255102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E5EF284C-C44F-366C-6F2F-125499EE8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65" y="5861689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92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706" y="342900"/>
            <a:ext cx="10058400" cy="10477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  KULTURA GŁUCHYCH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390650"/>
            <a:ext cx="9831388" cy="4260850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Obecna forma kultury Głuchych na Słowacji jest przekazywana przez artystów Głuchych lub artystów, którzy są oddani tej kulturze zarówno w społeczności, jak i poza nią.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Filmy w słowackim języku migowym, obrazy przedstawiające miganie, grupy teatralne używające słowackiego języka migowego, piosenki, poezja, dowcipy w słowackim języku migowym.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Język migowy jest nie tylko środkiem komunikacji, ale także nośnikiem słowackich tradycji, zwyczajów, wartości przekazywanych z pokolenia na pokolenie, stając się tym samym nośnikiem ich dziedzictwa kulturowego.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28BC1F-81F6-12C9-B984-DE83BC590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614235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9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OCENA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697" y="127764"/>
            <a:ext cx="1613840" cy="850037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4E4A796-69B4-4FDB-9924-9D7872B3D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753523"/>
              </p:ext>
            </p:extLst>
          </p:nvPr>
        </p:nvGraphicFramePr>
        <p:xfrm>
          <a:off x="469231" y="1169668"/>
          <a:ext cx="11081084" cy="4940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394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846590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1845863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1988408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90204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037625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460279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Ocena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Celujący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Bardzo dobry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Dostateczny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niedostateczny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3781646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Cele psychomotoryczne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jest w stanie wykorzystać swoje myślenie, kreatywność, wyobraźnię, fantazję i zaangażować się w proces twórczy, jest w stanie samorealizować się i spontanicznie wyrażać siebie.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z błędami może wykorzystać swoje myślenie, kreatywność, wyobraźnię, fantazję. Częściowo angażuje się w proces twórczy, samorealizuje się i wyraża spontanicznie.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z większymi błędami i ograniczeniami może wykorzystać swoje myślenie, kreatywność, wyobraźnię, fantazję. Potrafi częściowo uczestniczyć w procesie twórczym pod kierunkiem nauczyciela. Spontanicznie wykazuje się w niewielkim stopniu.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używa swojego myślenia tylko z pomocą nauczyciela. Prawie w ogóle nie potrafi wykorzystać swojej kreatywności, wyobraźni, fantazji. Nie potrafi spontanicznie wyrażać siebie.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Nawet z pomocą nauczyciela uczeń nie jest w stanie wykorzystać swoich umiejętności myślenia. W ogóle nie używa kreatywności, wyobraźni, fantazji. Nie wyraża się spontanicznie, nie angażuje się w zajęcia.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11334AA8-9E6E-8ECC-EEB6-91D34A5B3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99" y="615799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3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OCENA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897" y="81681"/>
            <a:ext cx="1535998" cy="809037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8FEB1F0-E6B2-458B-A255-19186DDF9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933853"/>
              </p:ext>
            </p:extLst>
          </p:nvPr>
        </p:nvGraphicFramePr>
        <p:xfrm>
          <a:off x="457349" y="1261981"/>
          <a:ext cx="11277301" cy="483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329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846710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075724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087421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48945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1819172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595663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Ocena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Celujący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Bardzo dobry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Dostateczny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niedostateczny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3827818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Cele społeczno-afektywne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potrafi wyrażać swoje emocje poprzez działania dramatyczne. Potrafi współpracować w grupie, czuć się odpowiedzialnym za proces i realizację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potrafi wyrażać swoje emocje poprzez dramatyczne działania z niewielkimi błędami. Z niewielkimi ograniczeniami jest w stanie współpracować, czując się odpowiedzialnym za postępy i ukończenie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Uczeń, pod kierunkiem nauczyciela, jest w stanie częściowo wyrazić swoje emocje poprzez działania dramatyczne. Często nie jest w stanie współpracować i czuć się odpowiedzialnym za postępy i wykonanie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jest w stanie wyrazić swoje emocje poprzez działania dramatyczne tylko z dużą pomocą nauczyciela. Z wielkim trudem współpracuje z grupą i nie czuje się odpowiedzialny za postępy i realizację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nie jest w stanie wyrazić swoich emocji poprzez dramatyczne działania.</a:t>
                      </a:r>
                      <a:b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</a:b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 potrafi współpracować z grupą, odmawia udziału we wspólnym zadaniu.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D6B9ED79-5D1C-31BA-49A1-E9C608E2B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1" y="620445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5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426AD6-812C-410A-A143-73C11976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238" y="1163770"/>
            <a:ext cx="9185459" cy="4511937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pl-PL" sz="2800" cap="none" dirty="0"/>
              <a:t>1. Przez cały czas trwania projektu upewnij się, że dzieci rozumieją znaczenie każdej części piosenki </a:t>
            </a:r>
            <a:br>
              <a:rPr lang="pl-PL" sz="2800" cap="none" dirty="0"/>
            </a:br>
            <a:r>
              <a:rPr lang="pl-PL" sz="2800" cap="none" dirty="0"/>
              <a:t>i potrafią ją wiernie i emocjonalnie wyrazić za pomocą języka migowego.</a:t>
            </a:r>
            <a:br>
              <a:rPr lang="pl-PL" sz="2800" cap="none" dirty="0"/>
            </a:br>
            <a:r>
              <a:rPr lang="pl-PL" sz="2800" cap="none" dirty="0"/>
              <a:t>2. Nie ma z góry określonego czasu na realizację projektu.</a:t>
            </a:r>
            <a:br>
              <a:rPr lang="pl-PL" sz="2800" cap="none" dirty="0"/>
            </a:br>
            <a:r>
              <a:rPr lang="pl-PL" sz="2800" cap="none" dirty="0"/>
              <a:t>3. Przydatne byłoby zaprezentowanie tego projektu dalej, aby uczniowie mogli zobaczyć, że ich praca ma zastosowanie dla innych w szkole i poza nią.</a:t>
            </a:r>
            <a:endParaRPr lang="sk-SK" sz="2800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BB1B6-4412-4D94-BF71-D03494C2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387" y="531804"/>
            <a:ext cx="6626072" cy="797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WNIOSKI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141" y="255853"/>
            <a:ext cx="1347511" cy="13497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711778C-4E75-0002-8C04-12518B15E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0873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43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FCBD570-2C99-4E59-8209-1524CE7C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34" y="1476840"/>
            <a:ext cx="9604907" cy="361645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l-PL" sz="2800" cap="none" dirty="0">
                <a:solidFill>
                  <a:schemeClr val="bg1"/>
                </a:solidFill>
              </a:rPr>
              <a:t>KRUŽÍKOVÁ, L. A kol. Hudební didaktika pro žáky se speciálními vzdělávacími potřebami v inkluzivním vzdělávání. Univerzita Palackého v Olomouci, 2020</a:t>
            </a:r>
            <a:br>
              <a:rPr lang="pl-PL" sz="2800" cap="none" dirty="0">
                <a:solidFill>
                  <a:schemeClr val="bg1"/>
                </a:solidFill>
              </a:rPr>
            </a:br>
            <a:br>
              <a:rPr lang="pl-PL" sz="2800" cap="none" dirty="0">
                <a:solidFill>
                  <a:schemeClr val="bg1"/>
                </a:solidFill>
              </a:rPr>
            </a:br>
            <a:r>
              <a:rPr lang="pl-PL" sz="2800" cap="none" dirty="0">
                <a:hlinkClick r:id="rId2"/>
              </a:rPr>
              <a:t>http://www.myslim.sk/index.php/kurz-slovenskeho-posunkoveho-jazyka/myty-a-fakty</a:t>
            </a:r>
            <a:br>
              <a:rPr lang="pl-PL" sz="2400" b="1" cap="none" dirty="0"/>
            </a:br>
            <a:br>
              <a:rPr lang="pl-PL" sz="2400" b="1" cap="none" dirty="0"/>
            </a:br>
            <a:endParaRPr lang="pl-PL" sz="2400" b="1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0565D-36B0-4E91-BAA1-F4FBDDA4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1" y="476251"/>
            <a:ext cx="7493137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Źródła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841493-B440-D5CD-66E9-5B2909C47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89375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129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03FE72B-5750-BE5D-AFF9-2AB530537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893752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F6418C-48D0-2B46-42B8-1A82BF889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47" y="497082"/>
            <a:ext cx="6230353" cy="130709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BF07239-6761-C7EC-A480-E4FC6B4E1397}"/>
              </a:ext>
            </a:extLst>
          </p:cNvPr>
          <p:cNvSpPr txBox="1"/>
          <p:nvPr/>
        </p:nvSpPr>
        <p:spPr>
          <a:xfrm>
            <a:off x="1010654" y="2501214"/>
            <a:ext cx="9950114" cy="1393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Dofinansowane ze środków UE. Wyrażone poglądy i opinie są jedynie opiniami autora lub autorów i niekoniecznie odzwierciedlają poglądy i opinie Unii Europejskiej lub Fundacji Rozwoju Systemu Edukacji. Unia Europejska ani Fundacja Rozwoju Systemu Edukacji nie ponoszą za nie odpowiedzialności.</a:t>
            </a:r>
            <a:endParaRPr lang="pl-PL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9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85750"/>
            <a:ext cx="10058400" cy="10096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Śpiewanie w języku migowym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type="body" idx="1"/>
          </p:nvPr>
        </p:nvSpPr>
        <p:spPr>
          <a:xfrm>
            <a:off x="684212" y="1079500"/>
            <a:ext cx="10058400" cy="4699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Czy można śpiewać w języku migowym?  </a:t>
            </a:r>
            <a:r>
              <a:rPr lang="pl-PL" sz="2800" b="1" dirty="0">
                <a:solidFill>
                  <a:schemeClr val="tx1"/>
                </a:solidFill>
              </a:rPr>
              <a:t>„Tak” 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Śpiewanie w języku migowym charakteryzuje się tym, że przesunięcia, które są tak zwane artystyczne, są używane inaczej niż przesunięcia w normalnej komunikacji w języku migowym.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W tym projekcie nie będziemy „śpiewać” w języku migowym, ale przetłumaczymy piosenkę na język migowy z artystyczną ekspresją.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700556-85C2-C662-3379-DB329C2DE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6015355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2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729" y="330869"/>
            <a:ext cx="5109569" cy="6858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ZADANIE 1: wywiad</a:t>
            </a:r>
            <a:endParaRPr lang="sk-SK" sz="32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61614" y="1613848"/>
            <a:ext cx="6901821" cy="3630304"/>
          </a:xfrm>
        </p:spPr>
        <p:txBody>
          <a:bodyPr>
            <a:normAutofit fontScale="85000" lnSpcReduction="20000"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- Nauczyciel </a:t>
            </a:r>
            <a:r>
              <a:rPr lang="pl-PL" sz="3200" b="1" dirty="0">
                <a:solidFill>
                  <a:schemeClr val="tx1"/>
                </a:solidFill>
              </a:rPr>
              <a:t>pokazuje zdjęcia </a:t>
            </a:r>
            <a:br>
              <a:rPr lang="pl-PL" sz="3200" b="1" dirty="0">
                <a:solidFill>
                  <a:schemeClr val="tx1"/>
                </a:solidFill>
              </a:rPr>
            </a:br>
            <a:r>
              <a:rPr lang="pl-PL" sz="3200" b="1" dirty="0">
                <a:solidFill>
                  <a:schemeClr val="tx1"/>
                </a:solidFill>
              </a:rPr>
              <a:t>o Bożym Narodzeniu.</a:t>
            </a:r>
            <a:br>
              <a:rPr lang="pl-PL" sz="3200" dirty="0">
                <a:solidFill>
                  <a:schemeClr val="tx1"/>
                </a:solidFill>
              </a:rPr>
            </a:br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>
                <a:solidFill>
                  <a:schemeClr val="tx1"/>
                </a:solidFill>
              </a:rPr>
              <a:t>- Rozmawia </a:t>
            </a:r>
            <a:r>
              <a:rPr lang="pl-PL" sz="3200" b="1" dirty="0">
                <a:solidFill>
                  <a:schemeClr val="tx1"/>
                </a:solidFill>
              </a:rPr>
              <a:t>z uczniami o znaczeniu Bożego Narodzenia w różnych kulturach, o tradycjach.</a:t>
            </a:r>
            <a:br>
              <a:rPr lang="pl-PL" sz="3200" dirty="0">
                <a:solidFill>
                  <a:schemeClr val="tx1"/>
                </a:solidFill>
              </a:rPr>
            </a:br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>
                <a:solidFill>
                  <a:schemeClr val="tx1"/>
                </a:solidFill>
              </a:rPr>
              <a:t>- Podkreśla </a:t>
            </a:r>
            <a:r>
              <a:rPr lang="pl-PL" sz="3200" b="1" dirty="0">
                <a:solidFill>
                  <a:schemeClr val="tx1"/>
                </a:solidFill>
              </a:rPr>
              <a:t>duchowe znaczenie tego święta.</a:t>
            </a:r>
            <a:endParaRPr lang="pl-PL" sz="32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593" y="416923"/>
            <a:ext cx="2879708" cy="186819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26" y="4087253"/>
            <a:ext cx="2619375" cy="174307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447" y="2152208"/>
            <a:ext cx="3101939" cy="206795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725A982-7D1A-710A-6064-121D9ED8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7023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56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059" y="384819"/>
            <a:ext cx="7368194" cy="605971"/>
          </a:xfrm>
        </p:spPr>
        <p:txBody>
          <a:bodyPr>
            <a:noAutofit/>
          </a:bodyPr>
          <a:lstStyle/>
          <a:p>
            <a:r>
              <a:rPr lang="pl-PL" sz="3200" b="1" dirty="0"/>
              <a:t>ZADANIE 2: analiza tekstu</a:t>
            </a:r>
            <a:endParaRPr lang="pl-PL" sz="32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003916" y="1372267"/>
            <a:ext cx="7574600" cy="4749801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- Czytanie </a:t>
            </a:r>
            <a:r>
              <a:rPr lang="pl-PL" sz="2800" b="1" dirty="0">
                <a:solidFill>
                  <a:schemeClr val="tx1"/>
                </a:solidFill>
              </a:rPr>
              <a:t>tekstu piosenki, tak aby uczniowie dostrzegli rytm, melodię i atmosferę.</a:t>
            </a:r>
            <a:br>
              <a:rPr lang="pl-PL" sz="2800" dirty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  <a:p>
            <a:r>
              <a:rPr lang="pl-PL" sz="2800" dirty="0">
                <a:solidFill>
                  <a:schemeClr val="tx1"/>
                </a:solidFill>
              </a:rPr>
              <a:t>-Jakie </a:t>
            </a:r>
            <a:r>
              <a:rPr lang="pl-PL" sz="2800" b="1" dirty="0">
                <a:solidFill>
                  <a:schemeClr val="tx1"/>
                </a:solidFill>
              </a:rPr>
              <a:t>wrażenia i uczucia wywołuje u uczniów piosenka?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b="1" dirty="0">
                <a:solidFill>
                  <a:schemeClr val="tx1"/>
                </a:solidFill>
              </a:rPr>
              <a:t>Jakie emocje w nich wywołuje?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BD82B54-057A-BE5A-25AA-52A6B9BC7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7023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68709" y="186960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 txBox="1">
            <a:spLocks/>
          </p:cNvSpPr>
          <p:nvPr/>
        </p:nvSpPr>
        <p:spPr>
          <a:xfrm>
            <a:off x="255670" y="92815"/>
            <a:ext cx="10957761" cy="6270172"/>
          </a:xfrm>
          <a:prstGeom prst="rect">
            <a:avLst/>
          </a:prstGeom>
        </p:spPr>
        <p:txBody>
          <a:bodyPr numCol="2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endParaRPr lang="sk-SK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24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- Boże Narodzenie</a:t>
            </a:r>
            <a:endParaRPr lang="sk-SK" sz="2400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endParaRPr lang="sk-SK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kocha, czy nie kocha, a śnieg pada na świat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Jest już całkiem blisko, ustaw twarz do nieba, płatki pieszczą cię, nie jest ich już mało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kocha, czy nie kocha, a śnieg pada na świat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Zimowy anioł skrzydła na miasto układa,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mróz jak cukier na torcie, zimę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osłodza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 śpiewaj, śpiewaj...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śnieg, Boże Narodzenie, Boże Narodzenie, nareszcie jest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kocha, czy nie kocha, a śnieg pada na świat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Jest już całkiem blisko, ustaw twarz do nieba, płatki pieszczą cię, nie jest ich już mało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endParaRPr lang="sk-SK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 śpiewaj, śpiewaj...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jest.</a:t>
            </a:r>
            <a:b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</a:endParaRPr>
          </a:p>
          <a:p>
            <a:pPr marL="0" indent="0"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</a:rPr>
              <a:t>Kompozycja artysty: </a:t>
            </a:r>
            <a:r>
              <a:rPr lang="sk-SK" sz="18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</a:t>
            </a:r>
            <a:r>
              <a:rPr lang="pl-PL" sz="1800" dirty="0">
                <a:solidFill>
                  <a:schemeClr val="tx1"/>
                </a:solidFill>
              </a:rPr>
              <a:t>Miro </a:t>
            </a:r>
            <a:r>
              <a:rPr lang="pl-PL" sz="1800" dirty="0" err="1">
                <a:solidFill>
                  <a:schemeClr val="tx1"/>
                </a:solidFill>
              </a:rPr>
              <a:t>Jaroš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Text: Peter Nagy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98124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623" y="555172"/>
            <a:ext cx="8534401" cy="8382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ZADANIE 3: analiza tekstu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840623" y="1818079"/>
            <a:ext cx="9638882" cy="3727450"/>
          </a:xfrm>
        </p:spPr>
        <p:txBody>
          <a:bodyPr>
            <a:normAutofit fontScale="92500" lnSpcReduction="10000"/>
          </a:bodyPr>
          <a:lstStyle/>
          <a:p>
            <a:r>
              <a:rPr lang="pl-PL" sz="3000" dirty="0">
                <a:solidFill>
                  <a:schemeClr val="tx1"/>
                </a:solidFill>
              </a:rPr>
              <a:t>- Wyświetlanie </a:t>
            </a:r>
            <a:r>
              <a:rPr lang="pl-PL" sz="3000" b="1" dirty="0">
                <a:solidFill>
                  <a:schemeClr val="tx1"/>
                </a:solidFill>
              </a:rPr>
              <a:t>poszczególnych wersetów i obrazów.</a:t>
            </a:r>
            <a:br>
              <a:rPr lang="pl-PL" sz="3000" dirty="0">
                <a:solidFill>
                  <a:schemeClr val="tx1"/>
                </a:solidFill>
              </a:rPr>
            </a:br>
            <a:endParaRPr lang="pl-PL" sz="3000" dirty="0">
              <a:solidFill>
                <a:schemeClr val="tx1"/>
              </a:solidFill>
            </a:endParaRPr>
          </a:p>
          <a:p>
            <a:r>
              <a:rPr lang="pl-PL" sz="3000" dirty="0">
                <a:solidFill>
                  <a:schemeClr val="tx1"/>
                </a:solidFill>
              </a:rPr>
              <a:t>- Upewnienie się, że </a:t>
            </a:r>
            <a:r>
              <a:rPr lang="pl-PL" sz="3000" b="1" dirty="0">
                <a:solidFill>
                  <a:schemeClr val="tx1"/>
                </a:solidFill>
              </a:rPr>
              <a:t>uczniowie rozumieją znaczenie każdego wersu.</a:t>
            </a:r>
            <a:br>
              <a:rPr lang="pl-PL" sz="3000" dirty="0">
                <a:solidFill>
                  <a:schemeClr val="tx1"/>
                </a:solidFill>
              </a:rPr>
            </a:br>
            <a:endParaRPr lang="pl-PL" sz="3000" dirty="0">
              <a:solidFill>
                <a:schemeClr val="tx1"/>
              </a:solidFill>
            </a:endParaRPr>
          </a:p>
          <a:p>
            <a:r>
              <a:rPr lang="pl-PL" sz="3000" dirty="0">
                <a:solidFill>
                  <a:schemeClr val="tx1"/>
                </a:solidFill>
              </a:rPr>
              <a:t>- Stworzenie </a:t>
            </a:r>
            <a:r>
              <a:rPr lang="pl-PL" sz="3000" b="1" dirty="0">
                <a:solidFill>
                  <a:schemeClr val="tx1"/>
                </a:solidFill>
              </a:rPr>
              <a:t>słownika kluczowych słów i zwrotów z piosenki oraz ich odpowiedników w słowackim języku migowym.</a:t>
            </a:r>
            <a:endParaRPr lang="pl-PL" sz="3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Tx/>
              <a:buChar char="-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A49386-4721-F44A-5E9B-C15A3ABE9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7023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3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624" y="661737"/>
            <a:ext cx="10058400" cy="1433286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4: wybór odpowiedniego języka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973943"/>
            <a:ext cx="9386220" cy="4020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We współpracy z uczniami wybierz odpowiednie zmiany dla kluczowych słów i fraz w piosence.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Skup się na tym, aby zmiany oddawały nie tylko znaczenie słów, ale także emocje i atmosferę piosenki.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91EFE4-297C-70EA-FB02-87BE38841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41" y="5970236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3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wersów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4" y="1997051"/>
            <a:ext cx="10058399" cy="374468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Przećwicz z uczniami każdy wers piosenki i naucz ich odpowiednich zmian.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Zacznij od prostych wersów i stopniowo przechodź do bardziej złożonych. Pomoże to uczniom lepiej zrozumieć poszczególne zmiany i ich związek z tekstem piosenki.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B2E037D-EA7F-393F-7E0E-BBD081D8A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2" y="5994400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825738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Totálna komunikácia - pantomíma</Template>
  <TotalTime>1157</TotalTime>
  <Words>1709</Words>
  <Application>Microsoft Office PowerPoint</Application>
  <PresentationFormat>Panoramiczny</PresentationFormat>
  <Paragraphs>126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Wycinek</vt:lpstr>
      <vt:lpstr> </vt:lpstr>
      <vt:lpstr>  KULTURA GŁUCHYCH</vt:lpstr>
      <vt:lpstr>Śpiewanie w języku migowym</vt:lpstr>
      <vt:lpstr>ZADANIE 1: wywiad</vt:lpstr>
      <vt:lpstr>ZADANIE 2: analiza tekstu</vt:lpstr>
      <vt:lpstr>Prezentacja programu PowerPoint</vt:lpstr>
      <vt:lpstr>ZADANIE 3: analiza tekstu</vt:lpstr>
      <vt:lpstr>ZADANIE 4: wybór odpowiedniego języka</vt:lpstr>
      <vt:lpstr>ZADANIE 5: ćwiczenie tłumaczenia poszczególnych wersów</vt:lpstr>
      <vt:lpstr>ZADANIE 5: ćwiczenie tłumaczenia poszczególnych wersetów - praktyczne kroki </vt:lpstr>
      <vt:lpstr>ZADANIE 5: ćwiczenie tłumaczenia poszczególnych wersetów - praktyczne kroki </vt:lpstr>
      <vt:lpstr>ZADANIE 5: ćwiczenie tłumaczenia poszczególnych wersetów - praktyczne kroki </vt:lpstr>
      <vt:lpstr>ZADANIE 5: ćwiczenie tłumaczenia poszczególnych wersetów - praktyczne kroki </vt:lpstr>
      <vt:lpstr>ZADANIE 6: łączenie wersów w całość</vt:lpstr>
      <vt:lpstr>ZADANIE 7: Praca nad ekspresją i emocjami</vt:lpstr>
      <vt:lpstr>ZADANIE 8: testy i poprawki</vt:lpstr>
      <vt:lpstr>ZADANIE 9: prezentacja</vt:lpstr>
      <vt:lpstr>ZADANIE 10: refleksja</vt:lpstr>
      <vt:lpstr>Prezentacja programu PowerPoint</vt:lpstr>
      <vt:lpstr>Prezentacja programu PowerPoint</vt:lpstr>
      <vt:lpstr>Prezentacja programu PowerPoint</vt:lpstr>
      <vt:lpstr>1. Przez cały czas trwania projektu upewnij się, że dzieci rozumieją znaczenie każdej części piosenki  i potrafią ją wiernie i emocjonalnie wyrazić za pomocą języka migowego. 2. Nie ma z góry określonego czasu na realizację projektu. 3. Przydatne byłoby zaprezentowanie tego projektu dalej, aby uczniowie mogli zobaczyć, że ich praca ma zastosowanie dla innych w szkole i poza nią.</vt:lpstr>
      <vt:lpstr>KRUŽÍKOVÁ, L. A kol. Hudební didaktika pro žáky se speciálními vzdělávacími potřebami v inkluzivním vzdělávání. Univerzita Palackého v Olomouci, 2020  http://www.myslim.sk/index.php/kurz-slovenskeho-posunkoveho-jazyka/myty-a-fakty 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Používateľ systému Windows</dc:creator>
  <cp:lastModifiedBy>xx xx</cp:lastModifiedBy>
  <cp:revision>53</cp:revision>
  <dcterms:created xsi:type="dcterms:W3CDTF">2024-06-23T19:25:34Z</dcterms:created>
  <dcterms:modified xsi:type="dcterms:W3CDTF">2025-05-20T12:09:09Z</dcterms:modified>
</cp:coreProperties>
</file>