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94" r:id="rId2"/>
    <p:sldId id="271" r:id="rId3"/>
    <p:sldId id="275" r:id="rId4"/>
    <p:sldId id="295" r:id="rId5"/>
    <p:sldId id="277" r:id="rId6"/>
    <p:sldId id="278" r:id="rId7"/>
    <p:sldId id="279" r:id="rId8"/>
    <p:sldId id="284" r:id="rId9"/>
    <p:sldId id="290" r:id="rId10"/>
    <p:sldId id="291" r:id="rId11"/>
    <p:sldId id="292" r:id="rId12"/>
    <p:sldId id="293" r:id="rId13"/>
    <p:sldId id="285" r:id="rId14"/>
    <p:sldId id="286" r:id="rId15"/>
    <p:sldId id="287" r:id="rId16"/>
    <p:sldId id="288" r:id="rId17"/>
    <p:sldId id="289" r:id="rId18"/>
    <p:sldId id="296" r:id="rId19"/>
    <p:sldId id="298" r:id="rId20"/>
    <p:sldId id="297" r:id="rId21"/>
    <p:sldId id="266" r:id="rId22"/>
    <p:sldId id="262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B80BF-30E3-4021-A680-B7194CD31077}" type="datetimeFigureOut">
              <a:rPr lang="pl-PL" smtClean="0"/>
              <a:t>26.09.2024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9FE181-C90A-42BA-A494-E080CCDD24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400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26.09.2024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9385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26.09.2024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2045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26.09.2024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61095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26.09.2024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124491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26.09.2024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1969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26.09.2024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95942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26.09.2024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7536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26.09.2024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1925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26.09.2024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5908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26.09.2024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241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26.09.2024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9759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26.09.2024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3997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26.09.2024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1346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26.09.2024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3049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26.09.2024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6493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26.09.2024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0983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4181D-08BB-4AEF-BA29-B67B4E4233BD}" type="datetimeFigureOut">
              <a:rPr lang="pl-PL" smtClean="0"/>
              <a:t>26.09.2024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6741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2A4181D-08BB-4AEF-BA29-B67B4E4233BD}" type="datetimeFigureOut">
              <a:rPr lang="pl-PL" smtClean="0"/>
              <a:t>26.09.2024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5D3613E-AA0C-43EE-9C45-1EAB1DDAF1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04135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yslim.sk/index.php/kurz-slovenskeho-posunkoveho-jazyka/myty-a-fakty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74" name="Straight Connector 73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05556CF9-A1CA-4B1E-9CC2-C769CF64E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745" y="4495800"/>
            <a:ext cx="8108318" cy="2080581"/>
          </a:xfr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  <a:spcBef>
                <a:spcPts val="475"/>
              </a:spcBef>
              <a:spcAft>
                <a:spcPts val="600"/>
              </a:spcAft>
            </a:pPr>
            <a:br>
              <a:rPr lang="pl-PL" sz="1600" b="1" dirty="0">
                <a:solidFill>
                  <a:schemeClr val="bg2">
                    <a:lumMod val="75000"/>
                  </a:schemeClr>
                </a:solidFill>
              </a:rPr>
            </a:br>
            <a:endParaRPr lang="pl-PL" sz="1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5AA40D8-D3EB-4250-8C95-FACDA22FA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2659" y="2994354"/>
            <a:ext cx="6626072" cy="282157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l-PL" sz="4000" b="1" cap="all" dirty="0">
                <a:solidFill>
                  <a:schemeClr val="tx1"/>
                </a:solidFill>
              </a:rPr>
              <a:t>PIEŚŃ MIGANA</a:t>
            </a:r>
          </a:p>
          <a:p>
            <a:pPr marL="0" indent="0" algn="ctr">
              <a:buNone/>
            </a:pPr>
            <a:r>
              <a:rPr lang="pl-PL" sz="3600" b="1" dirty="0">
                <a:solidFill>
                  <a:schemeClr val="tx1"/>
                </a:solidFill>
              </a:rPr>
              <a:t>w ramach przedmiotu edukacja teatralna</a:t>
            </a:r>
            <a:br>
              <a:rPr lang="pl-PL" sz="3600" dirty="0">
                <a:solidFill>
                  <a:schemeClr val="tx1"/>
                </a:solidFill>
              </a:rPr>
            </a:br>
            <a:endParaRPr lang="pl-PL" sz="36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pl-PL" sz="3600" b="1" dirty="0">
                <a:solidFill>
                  <a:schemeClr val="tx1"/>
                </a:solidFill>
              </a:rPr>
              <a:t>Przewodnik dla nauczyciela</a:t>
            </a:r>
            <a:endParaRPr lang="pl-PL" sz="3600" dirty="0">
              <a:solidFill>
                <a:schemeClr val="tx1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FCCD8D2-6D54-44D0-9F14-920F18CB45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13"/>
            <a:ext cx="12192000" cy="250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27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1563914"/>
          </a:xfrm>
        </p:spPr>
        <p:txBody>
          <a:bodyPr/>
          <a:lstStyle/>
          <a:p>
            <a:r>
              <a:rPr lang="pl-PL" b="1" dirty="0">
                <a:solidFill>
                  <a:srgbClr val="002060"/>
                </a:solidFill>
              </a:rPr>
              <a:t>ZADANIE 5: ćwiczenie tłumaczenia poszczególnych wersetów - praktyczne kroki </a:t>
            </a:r>
            <a:endParaRPr lang="sk-SK" b="1" cap="none" dirty="0">
              <a:solidFill>
                <a:srgbClr val="002060"/>
              </a:solidFill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684212" y="2249714"/>
            <a:ext cx="8535988" cy="3744686"/>
          </a:xfrm>
        </p:spPr>
        <p:txBody>
          <a:bodyPr>
            <a:noAutofit/>
          </a:bodyPr>
          <a:lstStyle/>
          <a:p>
            <a:pPr lvl="0"/>
            <a:r>
              <a:rPr lang="pl-PL" sz="2400" b="1" dirty="0"/>
              <a:t>Wers: „Jest już całkiem blisko, ustaw twarz do nieba, płatki pieszczą cię, nie jest ich już mało</a:t>
            </a:r>
            <a:r>
              <a:rPr lang="sk-SK" sz="2400" b="1" dirty="0"/>
              <a:t>."</a:t>
            </a:r>
            <a:endParaRPr lang="sk-SK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2400" dirty="0"/>
              <a:t>Migamy dla „blisko”, „ustaw”, „niebo”, „twarz”, „płatki”, „pieszczota”, „już”, „nie mało”</a:t>
            </a:r>
            <a:r>
              <a:rPr lang="sk-SK" sz="2400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2400" dirty="0"/>
              <a:t>Ćwicz ten wers, aż stanie się płynny i wyrazisty</a:t>
            </a:r>
            <a:r>
              <a:rPr lang="sk-SK" sz="2400" dirty="0"/>
              <a:t>.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7570" y="3167087"/>
            <a:ext cx="3080658" cy="2053772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1671" y="685800"/>
            <a:ext cx="2164268" cy="2481287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2282" y="5293486"/>
            <a:ext cx="2803654" cy="140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41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2" y="180932"/>
            <a:ext cx="10058400" cy="1563914"/>
          </a:xfrm>
        </p:spPr>
        <p:txBody>
          <a:bodyPr/>
          <a:lstStyle/>
          <a:p>
            <a:r>
              <a:rPr lang="pl-PL" b="1" dirty="0">
                <a:solidFill>
                  <a:srgbClr val="002060"/>
                </a:solidFill>
              </a:rPr>
              <a:t>ZADANIE 5: ćwiczenie tłumaczenia poszczególnych wersetów - praktyczne kroki </a:t>
            </a:r>
            <a:endParaRPr lang="sk-SK" b="1" cap="none" dirty="0">
              <a:solidFill>
                <a:srgbClr val="002060"/>
              </a:solidFill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684212" y="1744846"/>
            <a:ext cx="8535988" cy="3744686"/>
          </a:xfrm>
        </p:spPr>
        <p:txBody>
          <a:bodyPr>
            <a:noAutofit/>
          </a:bodyPr>
          <a:lstStyle/>
          <a:p>
            <a:pPr lvl="0"/>
            <a:r>
              <a:rPr lang="sk-SK" sz="2400" b="1" dirty="0"/>
              <a:t>Wers: „</a:t>
            </a:r>
            <a:r>
              <a:rPr lang="pl-PL" sz="2400" b="1" dirty="0"/>
              <a:t>Zimowy anioł skrzydła na miasto układa, mróz jak cukier na torcie, zimę osładza</a:t>
            </a:r>
            <a:r>
              <a:rPr lang="sk-SK" sz="2400" b="1" dirty="0"/>
              <a:t>."</a:t>
            </a:r>
            <a:endParaRPr lang="sk-SK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2400" dirty="0"/>
              <a:t>Migamy dla " zimowy ", " anioł ", " skrzydła ", " miasto", " układać ", " mróz ", " cukier ", " tort ", " zima", " słodzić</a:t>
            </a:r>
            <a:r>
              <a:rPr lang="sk-SK" sz="2400" dirty="0"/>
              <a:t>".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2400" dirty="0"/>
              <a:t>Połącz je w płynną wypowiedź z naciskiem na liryzm i obrazowość</a:t>
            </a:r>
            <a:r>
              <a:rPr lang="sk-SK" sz="2400" dirty="0"/>
              <a:t>.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43" y="5068483"/>
            <a:ext cx="1581150" cy="155257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7026" y="962889"/>
            <a:ext cx="2466975" cy="184785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7026" y="4417969"/>
            <a:ext cx="2466975" cy="184785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0200" y="2590882"/>
            <a:ext cx="1653338" cy="2052614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6225" y="5134294"/>
            <a:ext cx="2522790" cy="1486764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8884" y="5068483"/>
            <a:ext cx="2617925" cy="147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95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1563914"/>
          </a:xfrm>
        </p:spPr>
        <p:txBody>
          <a:bodyPr/>
          <a:lstStyle/>
          <a:p>
            <a:r>
              <a:rPr lang="pl-PL" b="1" dirty="0">
                <a:solidFill>
                  <a:srgbClr val="002060"/>
                </a:solidFill>
              </a:rPr>
              <a:t>ZADANIE 5: ćwiczenie tłumaczenia poszczególnych wersetów - praktyczne kroki </a:t>
            </a:r>
            <a:endParaRPr lang="sk-SK" b="1" cap="none" dirty="0">
              <a:solidFill>
                <a:srgbClr val="002060"/>
              </a:solidFill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684212" y="2249714"/>
            <a:ext cx="8535988" cy="3744686"/>
          </a:xfrm>
        </p:spPr>
        <p:txBody>
          <a:bodyPr>
            <a:noAutofit/>
          </a:bodyPr>
          <a:lstStyle/>
          <a:p>
            <a:pPr lvl="0"/>
            <a:r>
              <a:rPr lang="sk-SK" sz="2400" b="1" dirty="0"/>
              <a:t>Refren: „Boże Narodzenie, Boże Narodzenie, cicho pada w nas śnieg, </a:t>
            </a:r>
            <a:r>
              <a:rPr lang="pl-PL" sz="2400" b="1" dirty="0"/>
              <a:t>Boże Narodzenie, w końcu znów tu jest</a:t>
            </a:r>
            <a:r>
              <a:rPr lang="sk-SK" sz="2400" b="1" dirty="0"/>
              <a:t>."</a:t>
            </a:r>
            <a:endParaRPr lang="sk-SK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2400" dirty="0"/>
              <a:t>Migamy </a:t>
            </a:r>
            <a:r>
              <a:rPr lang="pl-PL" sz="2400" dirty="0"/>
              <a:t>dla „Boże Narodzenie”, „cisza”, „śnieg”, „w nas”, „w końcu”, „znowu</a:t>
            </a:r>
            <a:r>
              <a:rPr lang="sk-SK" sz="2400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2400" dirty="0"/>
              <a:t>Ćwicz refren z nacickiemn na emocje i rytm piosenki.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5813" y="1467757"/>
            <a:ext cx="2133600" cy="213360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159" y="5110867"/>
            <a:ext cx="2650599" cy="176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90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914400"/>
          </a:xfrm>
        </p:spPr>
        <p:txBody>
          <a:bodyPr/>
          <a:lstStyle/>
          <a:p>
            <a:r>
              <a:rPr lang="pl-PL" b="1" dirty="0">
                <a:solidFill>
                  <a:srgbClr val="002060"/>
                </a:solidFill>
              </a:rPr>
              <a:t>ZADANIE 6: łączenie wersów w całość</a:t>
            </a:r>
            <a:endParaRPr lang="sk-SK" b="1" dirty="0">
              <a:solidFill>
                <a:srgbClr val="002060"/>
              </a:solidFill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684212" y="2038350"/>
            <a:ext cx="8535988" cy="395605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Gdy uczniowie opanują poszczególne zwrotki, zacznij łączyć je w całość.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Ćwicz płynne przejścia między wersami, aby zachować rytm i melodię piosenki.</a:t>
            </a:r>
            <a:endParaRPr lang="sk-SK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989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1288143"/>
          </a:xfrm>
        </p:spPr>
        <p:txBody>
          <a:bodyPr/>
          <a:lstStyle/>
          <a:p>
            <a:r>
              <a:rPr lang="pl-PL" b="1" dirty="0">
                <a:solidFill>
                  <a:srgbClr val="002060"/>
                </a:solidFill>
              </a:rPr>
              <a:t>ZADANIE 7: Praca nad ekspresją i emocjami</a:t>
            </a:r>
            <a:endParaRPr lang="sk-SK" b="1" dirty="0">
              <a:solidFill>
                <a:srgbClr val="002060"/>
              </a:solidFill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684212" y="2380343"/>
            <a:ext cx="8535988" cy="361405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Nauczenie uczniów, jak wyrażać emocje i atmosferę piosenki za pomocą mimiki, intonacji i ruchów ciała.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Skupienie się na tym, aby fleksja wydawała się naturalna i wyrażała głębokie przeżycia emocjonalne, które autor zawarł w tekście.</a:t>
            </a:r>
          </a:p>
        </p:txBody>
      </p:sp>
    </p:spTree>
    <p:extLst>
      <p:ext uri="{BB962C8B-B14F-4D97-AF65-F5344CB8AC3E}">
        <p14:creationId xmlns:p14="http://schemas.microsoft.com/office/powerpoint/2010/main" val="1928354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1157514"/>
          </a:xfrm>
        </p:spPr>
        <p:txBody>
          <a:bodyPr/>
          <a:lstStyle/>
          <a:p>
            <a:r>
              <a:rPr lang="pl-PL" b="1" dirty="0">
                <a:solidFill>
                  <a:srgbClr val="002060"/>
                </a:solidFill>
              </a:rPr>
              <a:t>ZADANIE 8: testy i poprawki</a:t>
            </a:r>
            <a:endParaRPr lang="sk-SK" b="1" dirty="0">
              <a:solidFill>
                <a:srgbClr val="002060"/>
              </a:solidFill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684212" y="2457450"/>
            <a:ext cx="8535988" cy="353695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Planowanie regularnych prób, podczas których uczniowie wykonują całe tłumaczenie piosenki.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Przekazuj informacje zwrotne i sugeruj ulepszenia, aby ostateczny występ był jak najlepszy.</a:t>
            </a:r>
            <a:endParaRPr lang="sk-SK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621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794657"/>
          </a:xfrm>
        </p:spPr>
        <p:txBody>
          <a:bodyPr/>
          <a:lstStyle/>
          <a:p>
            <a:r>
              <a:rPr lang="sk-SK" b="1" dirty="0">
                <a:solidFill>
                  <a:srgbClr val="002060"/>
                </a:solidFill>
              </a:rPr>
              <a:t>ZADANIE 9: prezentacja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684212" y="1872343"/>
            <a:ext cx="8535988" cy="412205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Zaplanowanie publicznej prezentacji lub występu uczniów, podczas którego wykonają przetłumaczoną na język migowy piosenkę w artystycznym wykonaniu.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Zachęcenie dzieci do zaprezentowania swojego występu z dumą i pewnością siebie.</a:t>
            </a:r>
          </a:p>
        </p:txBody>
      </p:sp>
    </p:spTree>
    <p:extLst>
      <p:ext uri="{BB962C8B-B14F-4D97-AF65-F5344CB8AC3E}">
        <p14:creationId xmlns:p14="http://schemas.microsoft.com/office/powerpoint/2010/main" val="1608555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881743"/>
          </a:xfrm>
        </p:spPr>
        <p:txBody>
          <a:bodyPr/>
          <a:lstStyle/>
          <a:p>
            <a:r>
              <a:rPr lang="sk-SK" b="1" dirty="0">
                <a:solidFill>
                  <a:srgbClr val="002060"/>
                </a:solidFill>
              </a:rPr>
              <a:t>ZADANIE 10: refleksja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684212" y="1843314"/>
            <a:ext cx="8535988" cy="415108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Po prezentacji zorganizuj dyskusję, podczas której uczniowie będą mogli podzielić się swoimi odczuciami i doświadczeniami z przygotowań i występu.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Omów, w jaki sposób nauczyli się wyrażać emocje i znaczenie piosenki za pomocą języka migowego i co im to dało.</a:t>
            </a:r>
          </a:p>
        </p:txBody>
      </p:sp>
    </p:spTree>
    <p:extLst>
      <p:ext uri="{BB962C8B-B14F-4D97-AF65-F5344CB8AC3E}">
        <p14:creationId xmlns:p14="http://schemas.microsoft.com/office/powerpoint/2010/main" val="1318443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E877882-0874-4191-BB9F-48CDFFE39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297" y="272143"/>
            <a:ext cx="8534400" cy="8500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b="1" dirty="0"/>
              <a:t>OCENA 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7118" y="0"/>
            <a:ext cx="2395936" cy="1261981"/>
          </a:xfrm>
          <a:prstGeom prst="rect">
            <a:avLst/>
          </a:prstGeom>
        </p:spPr>
      </p:pic>
      <p:graphicFrame>
        <p:nvGraphicFramePr>
          <p:cNvPr id="7" name="Tabela 4">
            <a:extLst>
              <a:ext uri="{FF2B5EF4-FFF2-40B4-BE49-F238E27FC236}">
                <a16:creationId xmlns:a16="http://schemas.microsoft.com/office/drawing/2014/main" id="{68C83303-B4DE-459A-A256-605CAFA971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804967"/>
              </p:ext>
            </p:extLst>
          </p:nvPr>
        </p:nvGraphicFramePr>
        <p:xfrm>
          <a:off x="333174" y="1759522"/>
          <a:ext cx="11619880" cy="36768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1155">
                  <a:extLst>
                    <a:ext uri="{9D8B030D-6E8A-4147-A177-3AD203B41FA5}">
                      <a16:colId xmlns:a16="http://schemas.microsoft.com/office/drawing/2014/main" val="2209836761"/>
                    </a:ext>
                  </a:extLst>
                </a:gridCol>
                <a:gridCol w="1815353">
                  <a:extLst>
                    <a:ext uri="{9D8B030D-6E8A-4147-A177-3AD203B41FA5}">
                      <a16:colId xmlns:a16="http://schemas.microsoft.com/office/drawing/2014/main" val="552271926"/>
                    </a:ext>
                  </a:extLst>
                </a:gridCol>
                <a:gridCol w="2138083">
                  <a:extLst>
                    <a:ext uri="{9D8B030D-6E8A-4147-A177-3AD203B41FA5}">
                      <a16:colId xmlns:a16="http://schemas.microsoft.com/office/drawing/2014/main" val="3867393604"/>
                    </a:ext>
                  </a:extLst>
                </a:gridCol>
                <a:gridCol w="2178423">
                  <a:extLst>
                    <a:ext uri="{9D8B030D-6E8A-4147-A177-3AD203B41FA5}">
                      <a16:colId xmlns:a16="http://schemas.microsoft.com/office/drawing/2014/main" val="2779443640"/>
                    </a:ext>
                  </a:extLst>
                </a:gridCol>
                <a:gridCol w="2111188">
                  <a:extLst>
                    <a:ext uri="{9D8B030D-6E8A-4147-A177-3AD203B41FA5}">
                      <a16:colId xmlns:a16="http://schemas.microsoft.com/office/drawing/2014/main" val="2367130653"/>
                    </a:ext>
                  </a:extLst>
                </a:gridCol>
                <a:gridCol w="2015678">
                  <a:extLst>
                    <a:ext uri="{9D8B030D-6E8A-4147-A177-3AD203B41FA5}">
                      <a16:colId xmlns:a16="http://schemas.microsoft.com/office/drawing/2014/main" val="983822204"/>
                    </a:ext>
                  </a:extLst>
                </a:gridCol>
              </a:tblGrid>
              <a:tr h="659294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Ocena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Celujący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Bardzo dobry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Doby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Dostateczny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niedostateczny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544701"/>
                  </a:ext>
                </a:extLst>
              </a:tr>
              <a:tr h="1940307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sk-SK" sz="1600" b="1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1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Cele poznawcze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Uczeń jest w stanie używać nowych słów i wyrażeń niezależnie, właściwie i bezbłędnie. Potrafi łączyć komunikację werbalną z muzyką i ruchem.</a:t>
                      </a: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Uczeń z niewielkimi błędami potrafi samodzielnie i właściwie używać nowych słów i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wyrażeń.Potrafi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łączyć komunikację werbalną z muzyką i ruchem, choć popełnia drobne błędy.</a:t>
                      </a: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Uczeń potrafi tylko częściowo używać nowych słów i fleksji pod kierunkiem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nauczyciela.Z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mniejszą pomocą nauczyciela potrafi połączyć komunikację werbalną z muzyką i ruchem.</a:t>
                      </a: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Tylko z pomocą nauczyciela uczeń może używać nowych słów i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wyrażeń.Z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pomocą nauczyciela uczeń połączy komunikację werbalną z muzyką i ruchem.</a:t>
                      </a: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Uczeń nie potrafi używać nowych słów i wyrażeń nawet z pomocą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nauczyciela.Nie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wykazuje zainteresowania zdobywaniem nowej wiedzy.</a:t>
                      </a: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22551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9925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E877882-0874-4191-BB9F-48CDFFE39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297" y="272143"/>
            <a:ext cx="8534400" cy="8500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b="1" dirty="0"/>
              <a:t>OCENA 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7118" y="0"/>
            <a:ext cx="2395936" cy="1261981"/>
          </a:xfrm>
          <a:prstGeom prst="rect">
            <a:avLst/>
          </a:prstGeom>
        </p:spPr>
      </p:pic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D4E4A796-69B4-4FDB-9924-9D7872B3D5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03225"/>
              </p:ext>
            </p:extLst>
          </p:nvPr>
        </p:nvGraphicFramePr>
        <p:xfrm>
          <a:off x="333173" y="1746075"/>
          <a:ext cx="11619881" cy="4652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4261">
                  <a:extLst>
                    <a:ext uri="{9D8B030D-6E8A-4147-A177-3AD203B41FA5}">
                      <a16:colId xmlns:a16="http://schemas.microsoft.com/office/drawing/2014/main" val="2209836761"/>
                    </a:ext>
                  </a:extLst>
                </a:gridCol>
                <a:gridCol w="1936377">
                  <a:extLst>
                    <a:ext uri="{9D8B030D-6E8A-4147-A177-3AD203B41FA5}">
                      <a16:colId xmlns:a16="http://schemas.microsoft.com/office/drawing/2014/main" val="552271926"/>
                    </a:ext>
                  </a:extLst>
                </a:gridCol>
                <a:gridCol w="2003612">
                  <a:extLst>
                    <a:ext uri="{9D8B030D-6E8A-4147-A177-3AD203B41FA5}">
                      <a16:colId xmlns:a16="http://schemas.microsoft.com/office/drawing/2014/main" val="3867393604"/>
                    </a:ext>
                  </a:extLst>
                </a:gridCol>
                <a:gridCol w="2138082">
                  <a:extLst>
                    <a:ext uri="{9D8B030D-6E8A-4147-A177-3AD203B41FA5}">
                      <a16:colId xmlns:a16="http://schemas.microsoft.com/office/drawing/2014/main" val="2779443640"/>
                    </a:ext>
                  </a:extLst>
                </a:gridCol>
                <a:gridCol w="2070847">
                  <a:extLst>
                    <a:ext uri="{9D8B030D-6E8A-4147-A177-3AD203B41FA5}">
                      <a16:colId xmlns:a16="http://schemas.microsoft.com/office/drawing/2014/main" val="2367130653"/>
                    </a:ext>
                  </a:extLst>
                </a:gridCol>
                <a:gridCol w="2136702">
                  <a:extLst>
                    <a:ext uri="{9D8B030D-6E8A-4147-A177-3AD203B41FA5}">
                      <a16:colId xmlns:a16="http://schemas.microsoft.com/office/drawing/2014/main" val="983822204"/>
                    </a:ext>
                  </a:extLst>
                </a:gridCol>
              </a:tblGrid>
              <a:tr h="659294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Ocena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Celujący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Bardzo dobry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Doby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Dostateczny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niedostateczny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544701"/>
                  </a:ext>
                </a:extLst>
              </a:tr>
              <a:tr h="1956145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1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Cele psychomotoryczne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Uczeń jest w stanie wykorzystać swoje myślenie, kreatywność, wyobraźnię, fantazję i zaangażować się w proces twórczy, jest w stanie samorealizować się i spontanicznie wyrażać siebie.</a:t>
                      </a: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Uczeń z błędami może wykorzystać swoje myślenie, kreatywność, wyobraźnię, fantazję. Częściowo angażuje się w proces twórczy, samorealizuje się i wyraża spontanicznie.</a:t>
                      </a: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Uczeń z większymi błędami i ograniczeniami może wykorzystać swoje myślenie, kreatywność, wyobraźnię, fantazję. Potrafi częściowo uczestniczyć w procesie twórczym pod kierunkiem nauczyciela. Spontanicznie wykazuje się w niewielkim stopniu.</a:t>
                      </a: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Uczeń używa swojego myślenia tylko z pomocą nauczyciela. Prawie w ogóle nie potrafi wykorzystać swojej kreatywności, wyobraźni, fantazji. Nie potrafi spontanicznie wyrażać siebie.</a:t>
                      </a: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Nawet z pomocą nauczyciela uczeń nie jest w stanie wykorzystać swoich umiejętności myślenia. W ogóle nie używa kreatywności, wyobraźni, fantazji. Nie wyraża się spontanicznie, nie angażuje się w zajęcia.</a:t>
                      </a: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26099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8839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0706" y="342900"/>
            <a:ext cx="10058400" cy="1047750"/>
          </a:xfrm>
        </p:spPr>
        <p:txBody>
          <a:bodyPr/>
          <a:lstStyle/>
          <a:p>
            <a:r>
              <a:rPr lang="sk-SK" b="1" dirty="0">
                <a:solidFill>
                  <a:schemeClr val="bg1"/>
                </a:solidFill>
              </a:rPr>
              <a:t>KULTURA GŁUCHYCH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684212" y="1733550"/>
            <a:ext cx="9831388" cy="4260850"/>
          </a:xfrm>
        </p:spPr>
        <p:txBody>
          <a:bodyPr>
            <a:normAutofit lnSpcReduction="10000"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tx1"/>
                </a:solidFill>
              </a:rPr>
              <a:t>Obecna forma kultury Głuchych na Słowacji jest przekazywana przez artystów Głuchych lub artystów, którzy są oddani tej kulturze zarówno w społeczności, jak i poza nią.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tx1"/>
                </a:solidFill>
              </a:rPr>
              <a:t>Filmy w słowackim języku migowym, obrazy przedstawiające miganie, grupy teatralne używające słowackiego języka migowego, piosenki, poezja, dowcipy w słowackim języku migowym.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tx1"/>
                </a:solidFill>
              </a:rPr>
              <a:t>Język migowy jest nie tylko środkiem komunikacji, ale także nośnikiem słowackich tradycji, zwyczajów, wartości przekazywanych z pokolenia na pokolenie, stając się tym samym nośnikiem ich dziedzictwa kulturowego.</a:t>
            </a:r>
            <a:endParaRPr lang="sk-SK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392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E877882-0874-4191-BB9F-48CDFFE39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297" y="272143"/>
            <a:ext cx="8534400" cy="8500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b="1" dirty="0"/>
              <a:t>OCENA 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7118" y="0"/>
            <a:ext cx="2395936" cy="1261981"/>
          </a:xfrm>
          <a:prstGeom prst="rect">
            <a:avLst/>
          </a:prstGeom>
        </p:spPr>
      </p:pic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18FEB1F0-E6B2-458B-A255-19186DDF9F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522372"/>
              </p:ext>
            </p:extLst>
          </p:nvPr>
        </p:nvGraphicFramePr>
        <p:xfrm>
          <a:off x="333173" y="1625052"/>
          <a:ext cx="11619881" cy="48960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1838">
                  <a:extLst>
                    <a:ext uri="{9D8B030D-6E8A-4147-A177-3AD203B41FA5}">
                      <a16:colId xmlns:a16="http://schemas.microsoft.com/office/drawing/2014/main" val="2209836761"/>
                    </a:ext>
                  </a:extLst>
                </a:gridCol>
                <a:gridCol w="1902809">
                  <a:extLst>
                    <a:ext uri="{9D8B030D-6E8A-4147-A177-3AD203B41FA5}">
                      <a16:colId xmlns:a16="http://schemas.microsoft.com/office/drawing/2014/main" val="552271926"/>
                    </a:ext>
                  </a:extLst>
                </a:gridCol>
                <a:gridCol w="2138780">
                  <a:extLst>
                    <a:ext uri="{9D8B030D-6E8A-4147-A177-3AD203B41FA5}">
                      <a16:colId xmlns:a16="http://schemas.microsoft.com/office/drawing/2014/main" val="3867393604"/>
                    </a:ext>
                  </a:extLst>
                </a:gridCol>
                <a:gridCol w="2150832">
                  <a:extLst>
                    <a:ext uri="{9D8B030D-6E8A-4147-A177-3AD203B41FA5}">
                      <a16:colId xmlns:a16="http://schemas.microsoft.com/office/drawing/2014/main" val="2779443640"/>
                    </a:ext>
                  </a:extLst>
                </a:gridCol>
                <a:gridCol w="2111188">
                  <a:extLst>
                    <a:ext uri="{9D8B030D-6E8A-4147-A177-3AD203B41FA5}">
                      <a16:colId xmlns:a16="http://schemas.microsoft.com/office/drawing/2014/main" val="2367130653"/>
                    </a:ext>
                  </a:extLst>
                </a:gridCol>
                <a:gridCol w="1874434">
                  <a:extLst>
                    <a:ext uri="{9D8B030D-6E8A-4147-A177-3AD203B41FA5}">
                      <a16:colId xmlns:a16="http://schemas.microsoft.com/office/drawing/2014/main" val="983822204"/>
                    </a:ext>
                  </a:extLst>
                </a:gridCol>
              </a:tblGrid>
              <a:tr h="659294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Ocena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Celujący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Bardzo dobry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Doby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Dostateczny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niedostateczny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544701"/>
                  </a:ext>
                </a:extLst>
              </a:tr>
              <a:tr h="1956145"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sk-SK" sz="1600" b="1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Cele społeczno-afektywne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Uczeń potrafi wyrażać swoje emocje poprzez działania dramatyczne. Potrafi współpracować w grupie, czuć się odpowiedzialnym za proces i realizację wspólnego zadania.</a:t>
                      </a: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Uczeń potrafi wyrażać swoje emocje poprzez dramatyczne działania z niewielkimi błędami. Z niewielkimi ograniczeniami jest w stanie współpracować, czując się odpowiedzialnym za postępy i ukończenie wspólnego zadania.</a:t>
                      </a: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Uczeń, pod kierunkiem nauczyciela, jest w stanie częściowo wyrazić swoje emocje poprzez działania dramatyczne. Często nie jest w stanie współpracować i czuć się odpowiedzialnym za postępy i wykonanie wspólnego zadania.</a:t>
                      </a: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Uczeń jest w stanie wyrazić swoje emocje poprzez działania dramatyczne tylko z dużą pomocą nauczyciela. Z wielkim trudem współpracuje z grupą i nie czuje się odpowiedzialny za postępy i realizację wspólnego zadania.</a:t>
                      </a: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Uczeń nie jest w stanie wyrazić swoich emocji poprzez dramatyczne </a:t>
                      </a:r>
                      <a:r>
                        <a:rPr lang="pl-PL" sz="1600" b="0" i="0" u="none" strike="noStrike" kern="1200" noProof="0" dirty="0" err="1">
                          <a:latin typeface="+mn-lt"/>
                          <a:ea typeface="Lucida Sans Unicode" pitchFamily="2"/>
                          <a:cs typeface="Mangal" pitchFamily="2"/>
                        </a:rPr>
                        <a:t>działania.Nie</a:t>
                      </a:r>
                      <a:r>
                        <a:rPr lang="pl-PL" sz="1600" b="0" i="0" u="none" strike="noStrike" kern="1200" noProof="0" dirty="0">
                          <a:latin typeface="+mn-lt"/>
                          <a:ea typeface="Lucida Sans Unicode" pitchFamily="2"/>
                          <a:cs typeface="Mangal" pitchFamily="2"/>
                        </a:rPr>
                        <a:t> potrafi współpracować z grupą, odmawia udziału we wspólnym zadaniu.</a:t>
                      </a:r>
                      <a:endParaRPr lang="sk-SK" sz="1600" b="0" i="0" u="none" strike="noStrike" kern="1200" noProof="0" dirty="0">
                        <a:latin typeface="+mn-lt"/>
                        <a:ea typeface="Lucida Sans Unicode" pitchFamily="2"/>
                        <a:cs typeface="Mangal" pitchFamily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26099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3951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8" name="Straight Connector 37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DF426AD6-812C-410A-A143-73C11976B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591" y="1482462"/>
            <a:ext cx="9185459" cy="4511937"/>
          </a:xfrm>
        </p:spPr>
        <p:txBody>
          <a:bodyPr>
            <a:noAutofit/>
          </a:bodyPr>
          <a:lstStyle/>
          <a:p>
            <a:pPr lvl="0">
              <a:lnSpc>
                <a:spcPct val="90000"/>
              </a:lnSpc>
              <a:spcBef>
                <a:spcPts val="600"/>
              </a:spcBef>
            </a:pPr>
            <a:r>
              <a:rPr lang="pl-PL" sz="2800" b="1" cap="none" dirty="0"/>
              <a:t>Przez cały czas trwania projektu upewnij się, że dzieci rozumieją znaczenie każdej części piosenki i potrafią ją wiernie i emocjonalnie wyrazić za pomocą języka migowego.</a:t>
            </a:r>
            <a:br>
              <a:rPr lang="pl-PL" sz="2800" b="1" cap="none" dirty="0"/>
            </a:br>
            <a:r>
              <a:rPr lang="pl-PL" sz="2800" b="1" cap="none" dirty="0"/>
              <a:t>Nie ma z góry określonego czasu na realizację projektu.</a:t>
            </a:r>
            <a:br>
              <a:rPr lang="pl-PL" sz="2800" b="1" cap="none" dirty="0"/>
            </a:br>
            <a:r>
              <a:rPr lang="pl-PL" sz="2800" b="1" cap="none" dirty="0"/>
              <a:t>Przydatne byłoby zaprezentowanie tego projektu dalej, aby uczniowie mogli zobaczyć, że ich praca ma zastosowanie dla innych w szkole i poza nią.</a:t>
            </a:r>
            <a:endParaRPr lang="sk-SK" sz="2800" cap="none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20BB1B6-4412-4D94-BF71-D03494C2A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6220" y="457569"/>
            <a:ext cx="6626072" cy="7978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b="1" dirty="0"/>
              <a:t>WNIOSKI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82591" cy="188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30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2" name="Straight Connector 11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1FCBD570-2C99-4E59-8209-1524CE7C5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29" y="2195713"/>
            <a:ext cx="9604907" cy="3616453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pl-PL" sz="2400" cap="none" dirty="0">
                <a:solidFill>
                  <a:schemeClr val="bg1"/>
                </a:solidFill>
              </a:rPr>
              <a:t>KRUŽÍKOVÁ, L. A kol. Hudební didaktika pro žáky se speciálními vzdělávacími potřebami v inkluzivním vzdělávání. Univerzita Palackého v Olomouci, 2020</a:t>
            </a:r>
            <a:br>
              <a:rPr lang="pl-PL" sz="2400" cap="none" dirty="0">
                <a:solidFill>
                  <a:schemeClr val="bg1"/>
                </a:solidFill>
              </a:rPr>
            </a:br>
            <a:br>
              <a:rPr lang="pl-PL" sz="2400" cap="none" dirty="0">
                <a:solidFill>
                  <a:schemeClr val="bg1"/>
                </a:solidFill>
              </a:rPr>
            </a:br>
            <a:r>
              <a:rPr lang="pl-PL" sz="2400" cap="none" dirty="0">
                <a:hlinkClick r:id="rId2"/>
              </a:rPr>
              <a:t>http://www.myslim.sk/index.php/kurz-slovenskeho-posunkoveho-jazyka/myty-a-fakty</a:t>
            </a:r>
            <a:br>
              <a:rPr lang="pl-PL" sz="2400" b="1" cap="none" dirty="0"/>
            </a:br>
            <a:br>
              <a:rPr lang="pl-PL" sz="2400" b="1" cap="none" dirty="0"/>
            </a:br>
            <a:endParaRPr lang="pl-PL" sz="2400" b="1" cap="none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530565D-36B0-4E91-BAA1-F4FBDDA41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261" y="476251"/>
            <a:ext cx="7493137" cy="838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200" b="1" dirty="0"/>
              <a:t>Źródła</a:t>
            </a:r>
          </a:p>
        </p:txBody>
      </p:sp>
    </p:spTree>
    <p:extLst>
      <p:ext uri="{BB962C8B-B14F-4D97-AF65-F5344CB8AC3E}">
        <p14:creationId xmlns:p14="http://schemas.microsoft.com/office/powerpoint/2010/main" val="797129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2" y="285750"/>
            <a:ext cx="10058400" cy="1009650"/>
          </a:xfrm>
        </p:spPr>
        <p:txBody>
          <a:bodyPr/>
          <a:lstStyle/>
          <a:p>
            <a:r>
              <a:rPr lang="sk-SK" b="1" dirty="0">
                <a:solidFill>
                  <a:schemeClr val="bg1"/>
                </a:solidFill>
              </a:rPr>
              <a:t>Śpiewanie w języku migowym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type="body" idx="1"/>
          </p:nvPr>
        </p:nvSpPr>
        <p:spPr>
          <a:xfrm>
            <a:off x="684212" y="1295400"/>
            <a:ext cx="10058400" cy="46990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chemeClr val="tx1"/>
                </a:solidFill>
              </a:rPr>
              <a:t>Czy można śpiewać w języku migowym?     „Tak.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chemeClr val="tx1"/>
                </a:solidFill>
              </a:rPr>
              <a:t>Śpiewanie w języku migowym charakteryzuje się tym, że przesunięcia, które są tak zwane artystyczne, są używane inaczej niż przesunięcia w normalnej komunikacji w języku migowym.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chemeClr val="tx1"/>
                </a:solidFill>
              </a:rPr>
              <a:t>W tym projekcie nie będziemy „śpiewać” w języku migowym, ale przetłumaczymy piosenkę na język migowy z artystyczną ekspresją.</a:t>
            </a:r>
            <a:endParaRPr lang="sk-SK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420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40790" y="342900"/>
            <a:ext cx="5109569" cy="685800"/>
          </a:xfrm>
        </p:spPr>
        <p:txBody>
          <a:bodyPr>
            <a:normAutofit/>
          </a:bodyPr>
          <a:lstStyle/>
          <a:p>
            <a:r>
              <a:rPr lang="sk-SK" sz="3200" b="1" dirty="0">
                <a:solidFill>
                  <a:srgbClr val="002060"/>
                </a:solidFill>
              </a:rPr>
              <a:t>ZADANIE 1: wywiad</a:t>
            </a:r>
            <a:endParaRPr lang="sk-SK" sz="3200" dirty="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141" y="685800"/>
            <a:ext cx="2619375" cy="1743075"/>
          </a:xfrm>
          <a:prstGeom prst="rect">
            <a:avLst/>
          </a:prstGeom>
        </p:spPr>
      </p:pic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3599508" y="1347538"/>
            <a:ext cx="6901821" cy="3630304"/>
          </a:xfrm>
        </p:spPr>
        <p:txBody>
          <a:bodyPr>
            <a:normAutofit fontScale="85000" lnSpcReduction="20000"/>
          </a:bodyPr>
          <a:lstStyle/>
          <a:p>
            <a:r>
              <a:rPr lang="pl-PL" sz="3200" dirty="0">
                <a:solidFill>
                  <a:schemeClr val="tx1"/>
                </a:solidFill>
              </a:rPr>
              <a:t>-</a:t>
            </a:r>
            <a:r>
              <a:rPr lang="pl-PL" sz="3200" dirty="0" err="1">
                <a:solidFill>
                  <a:schemeClr val="tx1"/>
                </a:solidFill>
              </a:rPr>
              <a:t>Nauczyciel</a:t>
            </a:r>
            <a:r>
              <a:rPr lang="pl-PL" sz="3200" b="1" dirty="0" err="1">
                <a:solidFill>
                  <a:schemeClr val="tx1"/>
                </a:solidFill>
              </a:rPr>
              <a:t>pokazuje</a:t>
            </a:r>
            <a:r>
              <a:rPr lang="pl-PL" sz="3200" b="1" dirty="0">
                <a:solidFill>
                  <a:schemeClr val="tx1"/>
                </a:solidFill>
              </a:rPr>
              <a:t> zdjęcia o </a:t>
            </a:r>
            <a:br>
              <a:rPr lang="pl-PL" sz="3200" b="1" dirty="0">
                <a:solidFill>
                  <a:schemeClr val="tx1"/>
                </a:solidFill>
              </a:rPr>
            </a:br>
            <a:r>
              <a:rPr lang="pl-PL" sz="3200" b="1" dirty="0">
                <a:solidFill>
                  <a:schemeClr val="tx1"/>
                </a:solidFill>
              </a:rPr>
              <a:t>Bożym Narodzeniu.</a:t>
            </a:r>
            <a:br>
              <a:rPr lang="pl-PL" sz="3200" dirty="0">
                <a:solidFill>
                  <a:schemeClr val="tx1"/>
                </a:solidFill>
              </a:rPr>
            </a:br>
            <a:endParaRPr lang="pl-PL" sz="3200" dirty="0">
              <a:solidFill>
                <a:schemeClr val="tx1"/>
              </a:solidFill>
            </a:endParaRPr>
          </a:p>
          <a:p>
            <a:r>
              <a:rPr lang="pl-PL" sz="3200" dirty="0">
                <a:solidFill>
                  <a:schemeClr val="tx1"/>
                </a:solidFill>
              </a:rPr>
              <a:t>-</a:t>
            </a:r>
            <a:r>
              <a:rPr lang="pl-PL" sz="3200" dirty="0" err="1">
                <a:solidFill>
                  <a:schemeClr val="tx1"/>
                </a:solidFill>
              </a:rPr>
              <a:t>Rozmawia</a:t>
            </a:r>
            <a:r>
              <a:rPr lang="pl-PL" sz="3200" b="1" dirty="0" err="1">
                <a:solidFill>
                  <a:schemeClr val="tx1"/>
                </a:solidFill>
              </a:rPr>
              <a:t>z</a:t>
            </a:r>
            <a:r>
              <a:rPr lang="pl-PL" sz="3200" b="1" dirty="0">
                <a:solidFill>
                  <a:schemeClr val="tx1"/>
                </a:solidFill>
              </a:rPr>
              <a:t> uczniami o znaczeniu Bożego Narodzenia w różnych kulturach, o tradycjach.</a:t>
            </a:r>
            <a:br>
              <a:rPr lang="pl-PL" sz="3200" dirty="0">
                <a:solidFill>
                  <a:schemeClr val="tx1"/>
                </a:solidFill>
              </a:rPr>
            </a:br>
            <a:endParaRPr lang="pl-PL" sz="3200" dirty="0">
              <a:solidFill>
                <a:schemeClr val="tx1"/>
              </a:solidFill>
            </a:endParaRPr>
          </a:p>
          <a:p>
            <a:r>
              <a:rPr lang="pl-PL" sz="3200" dirty="0">
                <a:solidFill>
                  <a:schemeClr val="tx1"/>
                </a:solidFill>
              </a:rPr>
              <a:t>-</a:t>
            </a:r>
            <a:r>
              <a:rPr lang="pl-PL" sz="3200" dirty="0" err="1">
                <a:solidFill>
                  <a:schemeClr val="tx1"/>
                </a:solidFill>
              </a:rPr>
              <a:t>Podkreśla</a:t>
            </a:r>
            <a:r>
              <a:rPr lang="pl-PL" sz="3200" b="1" dirty="0" err="1">
                <a:solidFill>
                  <a:schemeClr val="tx1"/>
                </a:solidFill>
              </a:rPr>
              <a:t>duchowe</a:t>
            </a:r>
            <a:r>
              <a:rPr lang="pl-PL" sz="3200" b="1" dirty="0">
                <a:solidFill>
                  <a:schemeClr val="tx1"/>
                </a:solidFill>
              </a:rPr>
              <a:t> znaczenie tego święta.</a:t>
            </a:r>
            <a:endParaRPr lang="pl-PL" sz="3200" dirty="0">
              <a:solidFill>
                <a:schemeClr val="tx1"/>
              </a:solidFill>
            </a:endParaRPr>
          </a:p>
          <a:p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7709" y="4977842"/>
            <a:ext cx="2657475" cy="1724025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2352" y="0"/>
            <a:ext cx="2619375" cy="1743075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139" y="4958792"/>
            <a:ext cx="2619375" cy="1743075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858" y="2659854"/>
            <a:ext cx="3101939" cy="206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65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58459" y="192314"/>
            <a:ext cx="4544388" cy="605971"/>
          </a:xfrm>
        </p:spPr>
        <p:txBody>
          <a:bodyPr>
            <a:noAutofit/>
          </a:bodyPr>
          <a:lstStyle/>
          <a:p>
            <a:r>
              <a:rPr lang="pl-PL" sz="2400" b="1" dirty="0"/>
              <a:t>ZADANIE 2: analiza tekstu</a:t>
            </a:r>
            <a:endParaRPr lang="pl-PL" sz="2400" dirty="0"/>
          </a:p>
        </p:txBody>
      </p:sp>
      <p:sp>
        <p:nvSpPr>
          <p:cNvPr id="5" name="Zástupný symbol obsahu 4"/>
          <p:cNvSpPr>
            <a:spLocks noGrp="1"/>
          </p:cNvSpPr>
          <p:nvPr>
            <p:ph idx="1"/>
          </p:nvPr>
        </p:nvSpPr>
        <p:spPr>
          <a:xfrm>
            <a:off x="171450" y="261257"/>
            <a:ext cx="7429500" cy="6270172"/>
          </a:xfrm>
        </p:spPr>
        <p:txBody>
          <a:bodyPr numCol="2">
            <a:noAutofit/>
          </a:bodyPr>
          <a:lstStyle/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sk-SK" sz="16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k-SK" sz="1600" b="1" u="sng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Vianoce - Boże Narodzenie</a:t>
            </a:r>
            <a:endParaRPr lang="sk-SK" sz="1600" b="1" u="sng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sk-SK" sz="1600" dirty="0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pl-PL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 niebie ktoś liczy płatki </a:t>
            </a:r>
            <a:r>
              <a:rPr lang="pl-PL" sz="14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margaretek</a:t>
            </a:r>
            <a:r>
              <a:rPr lang="pl-PL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kocha, czy nie kocha, a śnieg pada na świat</a:t>
            </a:r>
            <a:r>
              <a:rPr lang="sk-SK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sk-SK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Jest już całkiem blisko, ustaw twarz do nieba, płatki pieszczą cię, nie jest ich już mało</a:t>
            </a:r>
            <a:r>
              <a:rPr lang="sk-SK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k-SK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k-SK" sz="1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pl-PL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 niebie ktoś liczy płatki </a:t>
            </a:r>
            <a:r>
              <a:rPr lang="pl-PL" sz="14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margaretek</a:t>
            </a:r>
            <a:r>
              <a:rPr lang="pl-PL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pl-PL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kocha, czy nie kocha, a śnieg pada na świat</a:t>
            </a:r>
            <a:r>
              <a:rPr lang="sk-SK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sk-SK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sk-SK" sz="1400" dirty="0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pl-PL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Zimowy anioł skrzydła na miasto układa,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pl-PL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mróz jak cukier na torcie, zimę </a:t>
            </a:r>
            <a:r>
              <a:rPr lang="pl-PL" sz="14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osłodza</a:t>
            </a:r>
            <a:r>
              <a:rPr lang="sk-SK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k-SK" sz="1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br>
              <a:rPr lang="sk-SK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Tak  śpiewaj, śpiewaj...</a:t>
            </a:r>
            <a:endParaRPr lang="sk-SK" sz="1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k-SK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k-SK" sz="1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pl-PL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Boże Narodzenie, Boże Narodzenie, cicho pada w nas </a:t>
            </a:r>
            <a:r>
              <a:rPr lang="pl-PL" sz="14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śnieg,Boże</a:t>
            </a:r>
            <a:r>
              <a:rPr lang="pl-PL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Narodzenie, Boże Narodzenie, nareszcie jest</a:t>
            </a:r>
            <a:r>
              <a:rPr lang="sk-SK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sk-SK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Boże Narodzenie, Boże Narodzenie, cicho pada w nas </a:t>
            </a:r>
            <a:r>
              <a:rPr lang="pl-PL" sz="14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śnieg,Boże</a:t>
            </a:r>
            <a:r>
              <a:rPr lang="pl-PL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Narodzenie, Boże Narodzenie, nareszcie jest</a:t>
            </a:r>
            <a:r>
              <a:rPr lang="sk-SK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sk-SK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k-SK" sz="1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pl-PL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 niebie ktoś liczy płatki </a:t>
            </a:r>
            <a:r>
              <a:rPr lang="pl-PL" sz="14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margaretek</a:t>
            </a:r>
            <a:r>
              <a:rPr lang="pl-PL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kocha, czy nie kocha, a śnieg pada na świat</a:t>
            </a:r>
            <a:r>
              <a:rPr lang="sk-SK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sk-SK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Jest już całkiem blisko, ustaw twarz do nieba, płatki pieszczą cię, nie jest ich już mało</a:t>
            </a:r>
            <a:r>
              <a:rPr lang="sk-SK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sk-SK" sz="1400" dirty="0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k-SK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Tak  śpiewaj, śpiewaj...</a:t>
            </a:r>
            <a:endParaRPr lang="sk-SK" sz="1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k-SK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k-SK" sz="1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pl-PL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Boże Narodzenie, Boże Narodzenie, cicho pada w nas </a:t>
            </a:r>
            <a:r>
              <a:rPr lang="pl-PL" sz="14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śnieg,Boże</a:t>
            </a:r>
            <a:r>
              <a:rPr lang="pl-PL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Narodzenie, Boże Narodzenie, nareszcie jest.</a:t>
            </a:r>
            <a:br>
              <a:rPr lang="pl-PL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Boże Narodzenie, Boże Narodzenie, cicho pada w nas </a:t>
            </a:r>
            <a:r>
              <a:rPr lang="pl-PL" sz="14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śnieg,Boże</a:t>
            </a:r>
            <a:r>
              <a:rPr lang="pl-PL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Narodzenie, Boże Narodzenie, nareszcie jest.</a:t>
            </a:r>
            <a:endParaRPr lang="sk-SK" sz="1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sk-SK" sz="1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k-SK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pl-PL" sz="1400" dirty="0">
                <a:solidFill>
                  <a:schemeClr val="tx1"/>
                </a:solidFill>
              </a:rPr>
              <a:t>Kompozycja artysty: </a:t>
            </a:r>
            <a:r>
              <a:rPr lang="sk-SK" sz="1400" b="1" u="sng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Vianoce </a:t>
            </a:r>
            <a:r>
              <a:rPr lang="pl-PL" sz="1400" dirty="0">
                <a:solidFill>
                  <a:schemeClr val="tx1"/>
                </a:solidFill>
              </a:rPr>
              <a:t>Miro </a:t>
            </a:r>
            <a:r>
              <a:rPr lang="pl-PL" sz="1400" dirty="0" err="1">
                <a:solidFill>
                  <a:schemeClr val="tx1"/>
                </a:solidFill>
              </a:rPr>
              <a:t>Jaroš</a:t>
            </a:r>
            <a:br>
              <a:rPr lang="pl-PL" sz="1400" dirty="0">
                <a:solidFill>
                  <a:schemeClr val="tx1"/>
                </a:solidFill>
              </a:rPr>
            </a:br>
            <a:r>
              <a:rPr lang="sk-SK" sz="1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Text: Peter Nagy</a:t>
            </a:r>
          </a:p>
          <a:p>
            <a:pPr marL="0" indent="0">
              <a:buNone/>
            </a:pPr>
            <a:endParaRPr lang="sk-SK" sz="1400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7751762" y="1612899"/>
            <a:ext cx="4151085" cy="4749801"/>
          </a:xfrm>
        </p:spPr>
        <p:txBody>
          <a:bodyPr>
            <a:noAutofit/>
          </a:bodyPr>
          <a:lstStyle/>
          <a:p>
            <a:r>
              <a:rPr lang="pl-PL" sz="2800" dirty="0">
                <a:solidFill>
                  <a:schemeClr val="tx1"/>
                </a:solidFill>
              </a:rPr>
              <a:t>-</a:t>
            </a:r>
            <a:r>
              <a:rPr lang="pl-PL" sz="2800" dirty="0" err="1">
                <a:solidFill>
                  <a:schemeClr val="tx1"/>
                </a:solidFill>
              </a:rPr>
              <a:t>Czytanie</a:t>
            </a:r>
            <a:r>
              <a:rPr lang="pl-PL" sz="2800" b="1" dirty="0" err="1">
                <a:solidFill>
                  <a:schemeClr val="tx1"/>
                </a:solidFill>
              </a:rPr>
              <a:t>tekstu</a:t>
            </a:r>
            <a:r>
              <a:rPr lang="pl-PL" sz="2800" b="1" dirty="0">
                <a:solidFill>
                  <a:schemeClr val="tx1"/>
                </a:solidFill>
              </a:rPr>
              <a:t> piosenki, tak aby uczniowie dostrzegli rytm, melodię i atmosferę.</a:t>
            </a:r>
            <a:br>
              <a:rPr lang="pl-PL" sz="2800" dirty="0">
                <a:solidFill>
                  <a:schemeClr val="tx1"/>
                </a:solidFill>
              </a:rPr>
            </a:br>
            <a:endParaRPr lang="pl-PL" sz="2800" dirty="0">
              <a:solidFill>
                <a:schemeClr val="tx1"/>
              </a:solidFill>
            </a:endParaRPr>
          </a:p>
          <a:p>
            <a:r>
              <a:rPr lang="pl-PL" sz="2800" dirty="0">
                <a:solidFill>
                  <a:schemeClr val="tx1"/>
                </a:solidFill>
              </a:rPr>
              <a:t>-</a:t>
            </a:r>
            <a:r>
              <a:rPr lang="pl-PL" sz="2800" dirty="0" err="1">
                <a:solidFill>
                  <a:schemeClr val="tx1"/>
                </a:solidFill>
              </a:rPr>
              <a:t>Jakie</a:t>
            </a:r>
            <a:r>
              <a:rPr lang="pl-PL" sz="2800" b="1" dirty="0" err="1">
                <a:solidFill>
                  <a:schemeClr val="tx1"/>
                </a:solidFill>
              </a:rPr>
              <a:t>wrażenia</a:t>
            </a:r>
            <a:r>
              <a:rPr lang="pl-PL" sz="2800" b="1" dirty="0">
                <a:solidFill>
                  <a:schemeClr val="tx1"/>
                </a:solidFill>
              </a:rPr>
              <a:t> i uczucia wywołuje u uczniów piosenka?</a:t>
            </a:r>
            <a:r>
              <a:rPr lang="pl-PL" sz="2800" dirty="0">
                <a:solidFill>
                  <a:schemeClr val="tx1"/>
                </a:solidFill>
              </a:rPr>
              <a:t> </a:t>
            </a:r>
            <a:r>
              <a:rPr lang="pl-PL" sz="2800" b="1" dirty="0">
                <a:solidFill>
                  <a:schemeClr val="tx1"/>
                </a:solidFill>
              </a:rPr>
              <a:t>Jakie emocje w nich wywołuje?</a:t>
            </a:r>
            <a:endParaRPr lang="pl-PL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525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2" y="555172"/>
            <a:ext cx="8534401" cy="838200"/>
          </a:xfrm>
        </p:spPr>
        <p:txBody>
          <a:bodyPr>
            <a:normAutofit/>
          </a:bodyPr>
          <a:lstStyle/>
          <a:p>
            <a:r>
              <a:rPr lang="sk-SK" sz="3200" b="1" dirty="0">
                <a:solidFill>
                  <a:srgbClr val="002060"/>
                </a:solidFill>
              </a:rPr>
              <a:t>ZADANIE 3: analiza tekstu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684213" y="2266951"/>
            <a:ext cx="8534400" cy="3727450"/>
          </a:xfrm>
        </p:spPr>
        <p:txBody>
          <a:bodyPr>
            <a:normAutofit fontScale="92500" lnSpcReduction="20000"/>
          </a:bodyPr>
          <a:lstStyle/>
          <a:p>
            <a:r>
              <a:rPr lang="pl-PL" sz="3000" dirty="0">
                <a:solidFill>
                  <a:schemeClr val="tx1"/>
                </a:solidFill>
              </a:rPr>
              <a:t>-Wyświetlanie </a:t>
            </a:r>
            <a:r>
              <a:rPr lang="pl-PL" sz="3000" b="1" dirty="0">
                <a:solidFill>
                  <a:schemeClr val="tx1"/>
                </a:solidFill>
              </a:rPr>
              <a:t>poszczególnych wersetów i obrazów.</a:t>
            </a:r>
            <a:br>
              <a:rPr lang="pl-PL" sz="3000" dirty="0">
                <a:solidFill>
                  <a:schemeClr val="tx1"/>
                </a:solidFill>
              </a:rPr>
            </a:br>
            <a:endParaRPr lang="pl-PL" sz="3000" dirty="0">
              <a:solidFill>
                <a:schemeClr val="tx1"/>
              </a:solidFill>
            </a:endParaRPr>
          </a:p>
          <a:p>
            <a:r>
              <a:rPr lang="pl-PL" sz="3000" dirty="0">
                <a:solidFill>
                  <a:schemeClr val="tx1"/>
                </a:solidFill>
              </a:rPr>
              <a:t>-Upewnienie się, że </a:t>
            </a:r>
            <a:r>
              <a:rPr lang="pl-PL" sz="3000" b="1" dirty="0">
                <a:solidFill>
                  <a:schemeClr val="tx1"/>
                </a:solidFill>
              </a:rPr>
              <a:t>uczniowie rozumieją znaczenie każdego wersu.</a:t>
            </a:r>
            <a:br>
              <a:rPr lang="pl-PL" sz="3000" dirty="0">
                <a:solidFill>
                  <a:schemeClr val="tx1"/>
                </a:solidFill>
              </a:rPr>
            </a:br>
            <a:endParaRPr lang="pl-PL" sz="3000" dirty="0">
              <a:solidFill>
                <a:schemeClr val="tx1"/>
              </a:solidFill>
            </a:endParaRPr>
          </a:p>
          <a:p>
            <a:r>
              <a:rPr lang="pl-PL" sz="3000" dirty="0">
                <a:solidFill>
                  <a:schemeClr val="tx1"/>
                </a:solidFill>
              </a:rPr>
              <a:t>-Stworzenie </a:t>
            </a:r>
            <a:r>
              <a:rPr lang="pl-PL" sz="3000" b="1" dirty="0">
                <a:solidFill>
                  <a:schemeClr val="tx1"/>
                </a:solidFill>
              </a:rPr>
              <a:t>słownika kluczowych słów i zwrotów z piosenki oraz ich odpowiedników w słowackim języku migowym.</a:t>
            </a:r>
            <a:endParaRPr lang="pl-PL" sz="30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b="1" dirty="0">
              <a:ln w="3175" cmpd="sng">
                <a:noFill/>
              </a:ln>
              <a:solidFill>
                <a:prstClr val="white"/>
              </a:solidFill>
            </a:endParaRPr>
          </a:p>
          <a:p>
            <a:pPr marL="342900" indent="-342900">
              <a:buFontTx/>
              <a:buChar char="-"/>
            </a:pPr>
            <a:endParaRPr lang="pl-PL" sz="2400" b="1" dirty="0">
              <a:ln w="3175" cmpd="sng">
                <a:noFill/>
              </a:ln>
              <a:solidFill>
                <a:prstClr val="white"/>
              </a:solidFill>
            </a:endParaRPr>
          </a:p>
          <a:p>
            <a:endParaRPr lang="sk-SK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333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1433286"/>
          </a:xfrm>
        </p:spPr>
        <p:txBody>
          <a:bodyPr/>
          <a:lstStyle/>
          <a:p>
            <a:r>
              <a:rPr lang="pl-PL" b="1" dirty="0">
                <a:solidFill>
                  <a:srgbClr val="002060"/>
                </a:solidFill>
              </a:rPr>
              <a:t>ZADANIE 4: wybór odpowiedniego języka</a:t>
            </a:r>
            <a:endParaRPr lang="sk-SK" b="1" dirty="0">
              <a:solidFill>
                <a:srgbClr val="002060"/>
              </a:solidFill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684212" y="1973943"/>
            <a:ext cx="8535988" cy="402045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We współpracy z uczniami wybierz odpowiednie zmiany dla kluczowych słów i fraz w piosence.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Skup się na tym, aby zmiany oddawały nie tylko znaczenie słów, ale także emocje i atmosferę piosenki.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k-SK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534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1563914"/>
          </a:xfrm>
        </p:spPr>
        <p:txBody>
          <a:bodyPr/>
          <a:lstStyle/>
          <a:p>
            <a:r>
              <a:rPr lang="pl-PL" b="1" dirty="0">
                <a:solidFill>
                  <a:srgbClr val="002060"/>
                </a:solidFill>
              </a:rPr>
              <a:t>ZADANIE 5: ćwiczenie tłumaczenia poszczególnych wersów</a:t>
            </a:r>
            <a:endParaRPr lang="sk-SK" b="1" dirty="0">
              <a:solidFill>
                <a:srgbClr val="002060"/>
              </a:solidFill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684212" y="2249714"/>
            <a:ext cx="8535988" cy="3744686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Przećwicz z uczniami każdy wers piosenki i naucz ich odpowiednich zmian.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n w="3175" cmpd="sng">
                  <a:noFill/>
                </a:ln>
                <a:solidFill>
                  <a:prstClr val="white"/>
                </a:solidFill>
              </a:rPr>
              <a:t>Zacznij od prostych wersów i stopniowo przechodź do bardziej złożonych. Pomoże to uczniom lepiej zrozumieć poszczególne zmiany i ich związek z tekstem piosenki.</a:t>
            </a:r>
          </a:p>
        </p:txBody>
      </p:sp>
    </p:spTree>
    <p:extLst>
      <p:ext uri="{BB962C8B-B14F-4D97-AF65-F5344CB8AC3E}">
        <p14:creationId xmlns:p14="http://schemas.microsoft.com/office/powerpoint/2010/main" val="3878825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2" y="324853"/>
            <a:ext cx="10058400" cy="1563914"/>
          </a:xfrm>
        </p:spPr>
        <p:txBody>
          <a:bodyPr/>
          <a:lstStyle/>
          <a:p>
            <a:r>
              <a:rPr lang="pl-PL" b="1" dirty="0">
                <a:solidFill>
                  <a:srgbClr val="002060"/>
                </a:solidFill>
              </a:rPr>
              <a:t>ZADANIE 5: ćwiczenie tłumaczenia poszczególnych wersetów - praktyczne kroki </a:t>
            </a:r>
            <a:endParaRPr lang="sk-SK" b="1" cap="none" dirty="0">
              <a:solidFill>
                <a:srgbClr val="002060"/>
              </a:solidFill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645844" y="1888767"/>
            <a:ext cx="8535988" cy="3744686"/>
          </a:xfrm>
        </p:spPr>
        <p:txBody>
          <a:bodyPr>
            <a:no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sk-SK" sz="2400" b="1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Wers: „</a:t>
            </a:r>
            <a:r>
              <a:rPr lang="pl-PL" sz="2400" b="1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W niebie ktoś liczy płatki </a:t>
            </a:r>
            <a:r>
              <a:rPr lang="pl-PL" sz="2400" b="1" kern="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margaretek</a:t>
            </a:r>
            <a:r>
              <a:rPr lang="pl-PL" sz="2400" b="1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, kocha, czy nie kocha, a śnieg pada na świat</a:t>
            </a:r>
            <a:r>
              <a:rPr lang="sk-SK" sz="2400" b="1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.„</a:t>
            </a:r>
            <a:endParaRPr lang="pl-PL" sz="2400" b="1" kern="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pl-PL" sz="2400" kern="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Naucz zamigania dla " niebo ", " ktoś ", " liczy ", " płatki ", "</a:t>
            </a:r>
            <a:r>
              <a:rPr lang="pl-PL" sz="2400" kern="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margaretki</a:t>
            </a:r>
            <a:r>
              <a:rPr lang="pl-PL" sz="2400" kern="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", " lubi ", " nie lubi ", " śnieg ", " świat ".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pl-PL" sz="2400" kern="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Połącz je w płynną wypowiedź, dbając o prawidłowe tempo i mimikę twarzy.</a:t>
            </a:r>
            <a:endParaRPr lang="pl-PL" sz="2800" b="1" dirty="0">
              <a:ln w="3175" cmpd="sng">
                <a:noFill/>
              </a:ln>
              <a:solidFill>
                <a:schemeClr val="tx1"/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1832" y="4813802"/>
            <a:ext cx="2722362" cy="187843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7339" y="1386114"/>
            <a:ext cx="2566855" cy="256685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3412" y="4868906"/>
            <a:ext cx="3147876" cy="176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51073"/>
      </p:ext>
    </p:extLst>
  </p:cSld>
  <p:clrMapOvr>
    <a:masterClrMapping/>
  </p:clrMapOvr>
</p:sld>
</file>

<file path=ppt/theme/theme1.xml><?xml version="1.0" encoding="utf-8"?>
<a:theme xmlns:a="http://schemas.openxmlformats.org/drawingml/2006/main" name="Wycinek">
  <a:themeElements>
    <a:clrScheme name="Wycine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Wycine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ycin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Totálna komunikácia - pantomíma</Template>
  <TotalTime>1129</TotalTime>
  <Words>1641</Words>
  <Application>Microsoft Office PowerPoint</Application>
  <PresentationFormat>Panoramiczny</PresentationFormat>
  <Paragraphs>124</Paragraphs>
  <Slides>22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8" baseType="lpstr">
      <vt:lpstr>Arial</vt:lpstr>
      <vt:lpstr>Calibri</vt:lpstr>
      <vt:lpstr>Century Gothic</vt:lpstr>
      <vt:lpstr>Times New Roman</vt:lpstr>
      <vt:lpstr>Wingdings 3</vt:lpstr>
      <vt:lpstr>Wycinek</vt:lpstr>
      <vt:lpstr> </vt:lpstr>
      <vt:lpstr>KULTURA GŁUCHYCH</vt:lpstr>
      <vt:lpstr>Śpiewanie w języku migowym</vt:lpstr>
      <vt:lpstr>ZADANIE 1: wywiad</vt:lpstr>
      <vt:lpstr>ZADANIE 2: analiza tekstu</vt:lpstr>
      <vt:lpstr>ZADANIE 3: analiza tekstu</vt:lpstr>
      <vt:lpstr>ZADANIE 4: wybór odpowiedniego języka</vt:lpstr>
      <vt:lpstr>ZADANIE 5: ćwiczenie tłumaczenia poszczególnych wersów</vt:lpstr>
      <vt:lpstr>ZADANIE 5: ćwiczenie tłumaczenia poszczególnych wersetów - praktyczne kroki </vt:lpstr>
      <vt:lpstr>ZADANIE 5: ćwiczenie tłumaczenia poszczególnych wersetów - praktyczne kroki </vt:lpstr>
      <vt:lpstr>ZADANIE 5: ćwiczenie tłumaczenia poszczególnych wersetów - praktyczne kroki </vt:lpstr>
      <vt:lpstr>ZADANIE 5: ćwiczenie tłumaczenia poszczególnych wersetów - praktyczne kroki </vt:lpstr>
      <vt:lpstr>ZADANIE 6: łączenie wersów w całość</vt:lpstr>
      <vt:lpstr>ZADANIE 7: Praca nad ekspresją i emocjami</vt:lpstr>
      <vt:lpstr>ZADANIE 8: testy i poprawki</vt:lpstr>
      <vt:lpstr>ZADANIE 9: prezentacja</vt:lpstr>
      <vt:lpstr>ZADANIE 10: refleksja</vt:lpstr>
      <vt:lpstr>Prezentacja programu PowerPoint</vt:lpstr>
      <vt:lpstr>Prezentacja programu PowerPoint</vt:lpstr>
      <vt:lpstr>Prezentacja programu PowerPoint</vt:lpstr>
      <vt:lpstr>Przez cały czas trwania projektu upewnij się, że dzieci rozumieją znaczenie każdej części piosenki i potrafią ją wiernie i emocjonalnie wyrazić za pomocą języka migowego. Nie ma z góry określonego czasu na realizację projektu. Przydatne byłoby zaprezentowanie tego projektu dalej, aby uczniowie mogli zobaczyć, że ich praca ma zastosowanie dla innych w szkole i poza nią.</vt:lpstr>
      <vt:lpstr>KRUŽÍKOVÁ, L. A kol. Hudební didaktika pro žáky se speciálními vzdělávacími potřebami v inkluzivním vzdělávání. Univerzita Palackého v Olomouci, 2020  http://www.myslim.sk/index.php/kurz-slovenskeho-posunkoveho-jazyka/myty-a-fakty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Používateľ systému Windows</dc:creator>
  <cp:lastModifiedBy>DELL</cp:lastModifiedBy>
  <cp:revision>52</cp:revision>
  <dcterms:created xsi:type="dcterms:W3CDTF">2024-06-23T19:25:34Z</dcterms:created>
  <dcterms:modified xsi:type="dcterms:W3CDTF">2024-09-26T10:01:18Z</dcterms:modified>
</cp:coreProperties>
</file>