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57" r:id="rId3"/>
    <p:sldId id="271" r:id="rId4"/>
    <p:sldId id="270" r:id="rId5"/>
    <p:sldId id="258" r:id="rId6"/>
    <p:sldId id="272" r:id="rId7"/>
    <p:sldId id="259" r:id="rId8"/>
    <p:sldId id="273" r:id="rId9"/>
    <p:sldId id="279" r:id="rId10"/>
    <p:sldId id="280" r:id="rId11"/>
    <p:sldId id="281" r:id="rId12"/>
    <p:sldId id="282" r:id="rId13"/>
    <p:sldId id="263" r:id="rId14"/>
    <p:sldId id="266" r:id="rId15"/>
    <p:sldId id="267" r:id="rId16"/>
    <p:sldId id="278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E649E-ABF0-4061-B49A-C3E10B7668D4}" type="datetimeFigureOut">
              <a:rPr lang="sk-SK" smtClean="0"/>
              <a:pPr/>
              <a:t>8. 7. 2024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AE2C4-F606-418A-BB0E-DEB10D2822D6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83158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AE2C4-F606-418A-BB0E-DEB10D2822D6}" type="slidenum">
              <a:rPr lang="sk-SK" smtClean="0"/>
              <a:pPr/>
              <a:t>5</a:t>
            </a:fld>
            <a:endParaRPr lang="sk-S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68759D-9A0C-48CC-B4BD-E4FF38EB6AE0}" type="datetimeFigureOut">
              <a:rPr lang="pl-PL" smtClean="0"/>
              <a:pPr/>
              <a:t>08.07.2024</a:t>
            </a:fld>
            <a:endParaRPr lang="pl-PL"/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68759D-9A0C-48CC-B4BD-E4FF38EB6AE0}" type="datetimeFigureOut">
              <a:rPr lang="pl-PL" smtClean="0"/>
              <a:pPr/>
              <a:t>08.07.2024</a:t>
            </a:fld>
            <a:endParaRPr lang="pl-PL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68759D-9A0C-48CC-B4BD-E4FF38EB6AE0}" type="datetimeFigureOut">
              <a:rPr lang="pl-PL" smtClean="0"/>
              <a:pPr/>
              <a:t>08.07.2024</a:t>
            </a:fld>
            <a:endParaRPr lang="pl-PL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68759D-9A0C-48CC-B4BD-E4FF38EB6AE0}" type="datetimeFigureOut">
              <a:rPr lang="pl-PL" smtClean="0"/>
              <a:pPr/>
              <a:t>08.07.2024</a:t>
            </a:fld>
            <a:endParaRPr lang="pl-PL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68759D-9A0C-48CC-B4BD-E4FF38EB6AE0}" type="datetimeFigureOut">
              <a:rPr lang="pl-PL" smtClean="0"/>
              <a:pPr/>
              <a:t>08.07.2024</a:t>
            </a:fld>
            <a:endParaRPr lang="pl-PL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Obdĺž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68759D-9A0C-48CC-B4BD-E4FF38EB6AE0}" type="datetimeFigureOut">
              <a:rPr lang="pl-PL" smtClean="0"/>
              <a:pPr/>
              <a:t>08.07.2024</a:t>
            </a:fld>
            <a:endParaRPr lang="pl-PL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68759D-9A0C-48CC-B4BD-E4FF38EB6AE0}" type="datetimeFigureOut">
              <a:rPr lang="pl-PL" smtClean="0"/>
              <a:pPr/>
              <a:t>08.07.2024</a:t>
            </a:fld>
            <a:endParaRPr lang="pl-PL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68759D-9A0C-48CC-B4BD-E4FF38EB6AE0}" type="datetimeFigureOut">
              <a:rPr lang="pl-PL" smtClean="0"/>
              <a:pPr/>
              <a:t>08.07.2024</a:t>
            </a:fld>
            <a:endParaRPr lang="pl-PL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68759D-9A0C-48CC-B4BD-E4FF38EB6AE0}" type="datetimeFigureOut">
              <a:rPr lang="pl-PL" smtClean="0"/>
              <a:pPr/>
              <a:t>08.07.2024</a:t>
            </a:fld>
            <a:endParaRPr lang="pl-PL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68759D-9A0C-48CC-B4BD-E4FF38EB6AE0}" type="datetimeFigureOut">
              <a:rPr lang="pl-PL" smtClean="0"/>
              <a:pPr/>
              <a:t>08.07.2024</a:t>
            </a:fld>
            <a:endParaRPr lang="pl-PL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68759D-9A0C-48CC-B4BD-E4FF38EB6AE0}" type="datetimeFigureOut">
              <a:rPr lang="pl-PL" smtClean="0"/>
              <a:pPr/>
              <a:t>08.07.2024</a:t>
            </a:fld>
            <a:endParaRPr lang="pl-PL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368759D-9A0C-48CC-B4BD-E4FF38EB6AE0}" type="datetimeFigureOut">
              <a:rPr lang="pl-PL" smtClean="0"/>
              <a:pPr/>
              <a:t>08.07.2024</a:t>
            </a:fld>
            <a:endParaRPr lang="pl-PL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CDD8567-421A-43FD-8A1A-F5BBF68781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Ddg1nkArTw" TargetMode="External"/><Relationship Id="rId2" Type="http://schemas.openxmlformats.org/officeDocument/2006/relationships/hyperlink" Target="http://www.posunky.s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rezi.com/v/cbbhaoub3gav/domcek-domcek-kto-v-tebe-byva/" TargetMode="External"/><Relationship Id="rId4" Type="http://schemas.openxmlformats.org/officeDocument/2006/relationships/hyperlink" Target="https://www.lenivaucitelka.sk/aktivita-domcek-domcek-kto-v-tebe-byva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3214686"/>
            <a:ext cx="7772400" cy="1752600"/>
          </a:xfrm>
        </p:spPr>
        <p:txBody>
          <a:bodyPr/>
          <a:lstStyle/>
          <a:p>
            <a:pPr algn="ctr"/>
            <a:r>
              <a:rPr lang="pl-PL" dirty="0" smtClean="0"/>
              <a:t>Lesné zvieratá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28728" y="3357562"/>
            <a:ext cx="6400800" cy="1752600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629307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CAB1D2BF-CA04-1AFD-BAFE-D0B5317978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0" y="285728"/>
            <a:ext cx="2737110" cy="288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Plán práce 3. – 4. vyuč. hod.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Pozrieť si rozprávku Domček, domček, kto v tebe býva?</a:t>
            </a:r>
          </a:p>
          <a:p>
            <a:r>
              <a:rPr lang="sk-SK" dirty="0" smtClean="0"/>
              <a:t>Pre posunkovať si text rozprávky.</a:t>
            </a:r>
          </a:p>
          <a:p>
            <a:r>
              <a:rPr lang="sk-SK" dirty="0" smtClean="0"/>
              <a:t>Rozdeliť postavy medzi žiakov.</a:t>
            </a:r>
          </a:p>
          <a:p>
            <a:pPr>
              <a:buNone/>
            </a:pPr>
            <a:endParaRPr lang="sk-SK" dirty="0" smtClean="0"/>
          </a:p>
          <a:p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2050" name="Picture 2" descr="C:\Users\pgul\Desktop\6b1476845ca80f2b3bf1fcdea47_converted.png"/>
          <p:cNvPicPr>
            <a:picLocks noChangeAspect="1" noChangeArrowheads="1"/>
          </p:cNvPicPr>
          <p:nvPr/>
        </p:nvPicPr>
        <p:blipFill rotWithShape="1">
          <a:blip r:embed="rId2" cstate="print"/>
          <a:srcRect l="13804" r="12377"/>
          <a:stretch/>
        </p:blipFill>
        <p:spPr bwMode="auto">
          <a:xfrm>
            <a:off x="5865962" y="3929066"/>
            <a:ext cx="2717321" cy="2071702"/>
          </a:xfrm>
          <a:prstGeom prst="rect">
            <a:avLst/>
          </a:prstGeom>
          <a:noFill/>
        </p:spPr>
      </p:pic>
      <p:pic>
        <p:nvPicPr>
          <p:cNvPr id="1027" name="Picture 3" descr="G:\Domček, domček, kto v tebe býva__.mp4.00_05_38_08.Still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r="18612" b="14545"/>
          <a:stretch/>
        </p:blipFill>
        <p:spPr bwMode="auto">
          <a:xfrm>
            <a:off x="1907704" y="3929066"/>
            <a:ext cx="3025644" cy="207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Plán práce 5.-10.vyuč.hod.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Nacvičiť si dramatizáciu rozprávky.</a:t>
            </a:r>
          </a:p>
          <a:p>
            <a:r>
              <a:rPr lang="sk-SK" dirty="0" smtClean="0"/>
              <a:t>Rozumieť následnosti postáv podľa deja.</a:t>
            </a:r>
          </a:p>
          <a:p>
            <a:r>
              <a:rPr lang="sk-SK" dirty="0" smtClean="0"/>
              <a:t>Naučiť sa text v posunkoch.</a:t>
            </a:r>
          </a:p>
          <a:p>
            <a:r>
              <a:rPr lang="sk-SK" dirty="0" smtClean="0"/>
              <a:t>Prezentovať rozprávku pred verejnosťou.</a:t>
            </a:r>
            <a:endParaRPr lang="sk-SK" dirty="0"/>
          </a:p>
        </p:txBody>
      </p:sp>
      <p:pic>
        <p:nvPicPr>
          <p:cNvPr id="1026" name="Picture 2" descr="C:\Users\BigON\Desktop\20230531_082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142685" y="4292906"/>
            <a:ext cx="2708921" cy="2421270"/>
          </a:xfrm>
          <a:prstGeom prst="rect">
            <a:avLst/>
          </a:prstGeom>
          <a:noFill/>
        </p:spPr>
      </p:pic>
      <p:pic>
        <p:nvPicPr>
          <p:cNvPr id="5" name="Picture 2" descr="G:\Domček, domček, kto v tebe býva__.mp4.00_03_41_25.Still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49080"/>
            <a:ext cx="4680520" cy="263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Hodnotenie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301625" y="1470356"/>
          <a:ext cx="8556654" cy="5116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09"/>
                <a:gridCol w="1426109"/>
                <a:gridCol w="1426109"/>
                <a:gridCol w="1426109"/>
                <a:gridCol w="1426109"/>
                <a:gridCol w="1426109"/>
              </a:tblGrid>
              <a:tr h="2308235"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Hodnotenie:</a:t>
                      </a:r>
                      <a:endParaRPr lang="sk-SK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výborný</a:t>
                      </a:r>
                      <a:endParaRPr lang="sk-SK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veľmi</a:t>
                      </a:r>
                      <a:r>
                        <a:rPr lang="sk-SK" sz="1400" baseline="0" dirty="0" smtClean="0"/>
                        <a:t> dobrý</a:t>
                      </a:r>
                      <a:endParaRPr lang="sk-SK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dobrý</a:t>
                      </a:r>
                      <a:endParaRPr lang="sk-SK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dostatočný</a:t>
                      </a:r>
                      <a:endParaRPr lang="sk-SK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smtClean="0"/>
                        <a:t>nedostatočný</a:t>
                      </a:r>
                      <a:endParaRPr lang="sk-SK" sz="1400" dirty="0"/>
                    </a:p>
                  </a:txBody>
                  <a:tcPr anchor="ctr"/>
                </a:tc>
              </a:tr>
              <a:tr h="2808302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Žiak</a:t>
                      </a:r>
                      <a:r>
                        <a:rPr lang="sk-SK" sz="1400" baseline="0" dirty="0" smtClean="0"/>
                        <a:t> pozná lesné zvieratá, ovláda následnosť deja rozprávky, tvorivo a aktívne účinkuje v dramatizácií.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Žiak pozná</a:t>
                      </a:r>
                      <a:r>
                        <a:rPr lang="sk-SK" sz="1400" baseline="0" dirty="0" smtClean="0"/>
                        <a:t> väčšinu lesných zvierat, pri postupnosti deja nerobí väčšie chyby, snaží sa aktívne presadzovať pri dramatizácií rozprávky.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 Žiak</a:t>
                      </a:r>
                      <a:r>
                        <a:rPr lang="sk-SK" sz="1400" baseline="0" dirty="0" smtClean="0"/>
                        <a:t> s pomocou učiteľa si osvojil pomenovanie lesných zvierat, snaží sa orientovať v dejovej postupnosti, využíva pomoc pri dramatizácií.</a:t>
                      </a:r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 </a:t>
                      </a:r>
                      <a:r>
                        <a:rPr lang="sk-SK" sz="1400" dirty="0" smtClean="0"/>
                        <a:t>Žiak</a:t>
                      </a:r>
                      <a:r>
                        <a:rPr lang="sk-SK" sz="1400" baseline="0" dirty="0" smtClean="0"/>
                        <a:t> nevie vymenovať  lesné zvieratá iba ich vyjadriť posunkom, pri dejovej postupnosti robí chyby, snaží sa  rozprávku dramaticky stvárniť.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 smtClean="0"/>
                        <a:t>Žiak si</a:t>
                      </a:r>
                      <a:r>
                        <a:rPr lang="sk-SK" sz="1400" baseline="0" dirty="0" smtClean="0"/>
                        <a:t> nedokáže osvojiť názvy lesných zvierat, nepozná dejovú postupnosť, nie je aktívny pri dramatizácií.</a:t>
                      </a:r>
                      <a:endParaRPr lang="sk-SK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Zdroje: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kniha Svet v posunkoch</a:t>
            </a:r>
          </a:p>
          <a:p>
            <a:r>
              <a:rPr lang="pl-PL" dirty="0" smtClean="0">
                <a:hlinkClick r:id="rId2"/>
              </a:rPr>
              <a:t>www.posunky.sk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https://www.youtube.com/watch?v=7Ddg1nkArTw</a:t>
            </a:r>
            <a:endParaRPr lang="pl-PL" dirty="0" smtClean="0"/>
          </a:p>
          <a:p>
            <a:r>
              <a:rPr lang="pl-PL" dirty="0" smtClean="0">
                <a:hlinkClick r:id="rId4"/>
              </a:rPr>
              <a:t>https://www.lenivaucitelka.sk/aktivita-domcek-domcek-kto-v-tebe-byva/</a:t>
            </a:r>
            <a:endParaRPr lang="pl-PL" dirty="0" smtClean="0"/>
          </a:p>
          <a:p>
            <a:r>
              <a:rPr lang="pl-PL" dirty="0" smtClean="0">
                <a:hlinkClick r:id="rId5"/>
              </a:rPr>
              <a:t>https://prezi.com/v/cbbhaoub3gav/domcek-domcek-kto-v-tebe-byva/</a:t>
            </a:r>
            <a:endParaRPr lang="pl-PL" dirty="0" smtClean="0"/>
          </a:p>
          <a:p>
            <a:r>
              <a:rPr lang="pl-PL" dirty="0" smtClean="0"/>
              <a:t>Žiaci si pozreli rozprávku, ktorú sme upravovali podľa počtu žiakov a kostýmov, ktoré sme mali k dispozícií.</a:t>
            </a:r>
          </a:p>
          <a:p>
            <a:pPr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44057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Záver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Tento projekt </a:t>
            </a:r>
            <a:r>
              <a:rPr lang="pl-PL" b="0" i="0" dirty="0" smtClean="0">
                <a:solidFill>
                  <a:srgbClr val="0D0D0D"/>
                </a:solidFill>
                <a:effectLst/>
                <a:latin typeface="Söhne"/>
              </a:rPr>
              <a:t>umožnil :</a:t>
            </a:r>
          </a:p>
          <a:p>
            <a:r>
              <a:rPr lang="pl-PL" b="0" i="0" dirty="0" smtClean="0">
                <a:solidFill>
                  <a:srgbClr val="0D0D0D"/>
                </a:solidFill>
                <a:effectLst/>
                <a:latin typeface="Söhne"/>
              </a:rPr>
              <a:t>lepšie </a:t>
            </a:r>
            <a:r>
              <a:rPr lang="pl-PL" b="0" i="0" dirty="0">
                <a:solidFill>
                  <a:srgbClr val="0D0D0D"/>
                </a:solidFill>
                <a:effectLst/>
                <a:latin typeface="Söhne"/>
              </a:rPr>
              <a:t>spoznať </a:t>
            </a:r>
            <a:r>
              <a:rPr lang="pl-PL" b="0" i="0" dirty="0" smtClean="0">
                <a:solidFill>
                  <a:srgbClr val="0D0D0D"/>
                </a:solidFill>
                <a:effectLst/>
                <a:latin typeface="Söhne"/>
              </a:rPr>
              <a:t>lesné zvieratá pomocou výrazových prostriedkov, </a:t>
            </a:r>
            <a:endParaRPr lang="pl-PL" b="0" i="0" dirty="0">
              <a:solidFill>
                <a:srgbClr val="0D0D0D"/>
              </a:solidFill>
              <a:effectLst/>
              <a:latin typeface="Söhne"/>
            </a:endParaRPr>
          </a:p>
          <a:p>
            <a:r>
              <a:rPr lang="pl-PL" dirty="0" smtClean="0">
                <a:solidFill>
                  <a:srgbClr val="0D0D0D"/>
                </a:solidFill>
                <a:latin typeface="Söhne"/>
              </a:rPr>
              <a:t>v</a:t>
            </a:r>
            <a:r>
              <a:rPr lang="pl-PL" b="0" i="0" dirty="0" smtClean="0">
                <a:solidFill>
                  <a:srgbClr val="0D0D0D"/>
                </a:solidFill>
                <a:effectLst/>
                <a:latin typeface="Söhne"/>
              </a:rPr>
              <a:t>ytvoriť si pozitívny vzťah k prírode a enviromentálnej výchove,</a:t>
            </a:r>
          </a:p>
          <a:p>
            <a:r>
              <a:rPr lang="pl-PL" dirty="0" smtClean="0">
                <a:solidFill>
                  <a:srgbClr val="0D0D0D"/>
                </a:solidFill>
                <a:latin typeface="Söhne"/>
              </a:rPr>
              <a:t>poznať dejovú následnosť, určiť poradie, vcítiť sa do postavy, zážitkovo  prežiť dej rozprávky, mať radosť z učenia, </a:t>
            </a:r>
            <a:endParaRPr lang="pl-PL" dirty="0">
              <a:solidFill>
                <a:srgbClr val="0D0D0D"/>
              </a:solidFill>
              <a:latin typeface="Söhne"/>
            </a:endParaRPr>
          </a:p>
          <a:p>
            <a:r>
              <a:rPr lang="pl-PL" dirty="0" smtClean="0">
                <a:solidFill>
                  <a:srgbClr val="0D0D0D"/>
                </a:solidFill>
                <a:latin typeface="Söhne"/>
              </a:rPr>
              <a:t>prezentovať sa a vyjadriť pred svojimi spolužiakmi a učiteľmi, zvýšovať sebahodnotu každého žiaka, spolupracovať s ostatnými, </a:t>
            </a:r>
          </a:p>
          <a:p>
            <a:r>
              <a:rPr lang="pl-PL" dirty="0" smtClean="0">
                <a:solidFill>
                  <a:srgbClr val="0D0D0D"/>
                </a:solidFill>
                <a:latin typeface="Söhne"/>
              </a:rPr>
              <a:t>využiť nacvičenú dramatizáciu pri akciách školy (deň matiek, Vianoce, karneval, ZUČ ...).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620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Sprievodca</a:t>
            </a:r>
            <a:r>
              <a:rPr lang="pl-PL" dirty="0"/>
              <a:t> </a:t>
            </a:r>
            <a:r>
              <a:rPr lang="pl-PL" dirty="0" err="1"/>
              <a:t>učiteľa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571612"/>
            <a:ext cx="8626160" cy="4572000"/>
          </a:xfrm>
        </p:spPr>
        <p:txBody>
          <a:bodyPr>
            <a:normAutofit fontScale="47500" lnSpcReduction="20000"/>
          </a:bodyPr>
          <a:lstStyle/>
          <a:p>
            <a:pPr marL="914400" indent="-914400">
              <a:buFont typeface="+mj-lt"/>
              <a:buAutoNum type="arabicPeriod"/>
            </a:pPr>
            <a:r>
              <a:rPr lang="pl-PL" sz="4500" dirty="0"/>
              <a:t>Pred začatím projektu je potrebné dôkladne oboznámiť </a:t>
            </a:r>
            <a:r>
              <a:rPr lang="pl-PL" sz="4500" dirty="0" smtClean="0"/>
              <a:t>žiakov s témou lesné zvieratá, využiť učebný materiál (ALF, knihy, webové stránky a pod.). </a:t>
            </a:r>
          </a:p>
          <a:p>
            <a:pPr marL="914400" indent="-914400">
              <a:buFont typeface="+mj-lt"/>
              <a:buAutoNum type="arabicPeriod"/>
            </a:pPr>
            <a:r>
              <a:rPr lang="pl-PL" sz="4500" dirty="0" smtClean="0"/>
              <a:t>Pozrieť a rozobrať si dej rozprávky: Domček, domček, kto v tebe býva? </a:t>
            </a:r>
          </a:p>
          <a:p>
            <a:pPr marL="914400" indent="-914400">
              <a:buFont typeface="+mj-lt"/>
              <a:buAutoNum type="arabicPeriod"/>
            </a:pPr>
            <a:r>
              <a:rPr lang="pl-PL" sz="4500" dirty="0" smtClean="0"/>
              <a:t>Vybrať si spomedzi žiakov reprezentantov zvierat účinkujúcich v rozprávke. </a:t>
            </a:r>
          </a:p>
          <a:p>
            <a:pPr marL="914400" indent="-914400">
              <a:buFont typeface="+mj-lt"/>
              <a:buAutoNum type="arabicPeriod"/>
            </a:pPr>
            <a:r>
              <a:rPr lang="pl-PL" sz="4500" dirty="0" smtClean="0"/>
              <a:t>Pripraviť si kostýmy lesných zvierat a prispôsobiť ich žiakom.</a:t>
            </a:r>
          </a:p>
          <a:p>
            <a:pPr marL="914400" indent="-914400">
              <a:buFont typeface="+mj-lt"/>
              <a:buAutoNum type="arabicPeriod"/>
            </a:pPr>
            <a:r>
              <a:rPr lang="pl-PL" sz="4500" dirty="0" smtClean="0"/>
              <a:t>Vytvoriť maketu domu.</a:t>
            </a:r>
            <a:endParaRPr lang="pl-PL" sz="4500" dirty="0"/>
          </a:p>
          <a:p>
            <a:pPr marL="914400" indent="-914400">
              <a:buFont typeface="+mj-lt"/>
              <a:buAutoNum type="arabicPeriod"/>
            </a:pPr>
            <a:r>
              <a:rPr lang="pl-PL" sz="4500" dirty="0" smtClean="0"/>
              <a:t>Opakovane cvičiť dramatizáciu rozprávky so žiakmi.</a:t>
            </a:r>
          </a:p>
          <a:p>
            <a:pPr marL="914400" indent="-914400">
              <a:buFont typeface="+mj-lt"/>
              <a:buAutoNum type="arabicPeriod"/>
            </a:pPr>
            <a:r>
              <a:rPr lang="pl-PL" sz="4500" dirty="0" smtClean="0"/>
              <a:t>Učiteľ by mal povzbudzovať žiakov k sebarealizácií, motivovať ich k aktívnej účasti na dramatizácií.</a:t>
            </a:r>
          </a:p>
          <a:p>
            <a:pPr marL="914400" indent="-914400">
              <a:buFont typeface="+mj-lt"/>
              <a:buAutoNum type="arabicPeriod"/>
            </a:pPr>
            <a:r>
              <a:rPr lang="pl-PL" sz="4500" dirty="0" smtClean="0"/>
              <a:t>Žiaci by mohli prezentovať svoje umenie pred ostatnými žiakmi v škole, pred rodičmi na akciách, počas ZUČ SP žiakov.</a:t>
            </a:r>
          </a:p>
          <a:p>
            <a:pPr marL="914400" indent="-914400">
              <a:buFont typeface="+mj-lt"/>
              <a:buAutoNum type="arabicPeriod"/>
            </a:pPr>
            <a:endParaRPr lang="pl-PL" sz="4500" dirty="0"/>
          </a:p>
        </p:txBody>
      </p:sp>
    </p:spTree>
    <p:extLst>
      <p:ext uri="{BB962C8B-B14F-4D97-AF65-F5344CB8AC3E}">
        <p14:creationId xmlns:p14="http://schemas.microsoft.com/office/powerpoint/2010/main" val="200102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988840"/>
            <a:ext cx="8534400" cy="758952"/>
          </a:xfrm>
        </p:spPr>
        <p:txBody>
          <a:bodyPr/>
          <a:lstStyle/>
          <a:p>
            <a:r>
              <a:rPr lang="pl-PL" dirty="0" err="1"/>
              <a:t>Sprievodca</a:t>
            </a:r>
            <a:r>
              <a:rPr lang="pl-PL" dirty="0"/>
              <a:t> </a:t>
            </a:r>
            <a:r>
              <a:rPr lang="pl-PL" dirty="0" err="1"/>
              <a:t>učiteľa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7982" y="3068960"/>
            <a:ext cx="8503920" cy="348612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9"/>
            </a:pPr>
            <a:r>
              <a:rPr lang="pl-PL" sz="1900" dirty="0"/>
              <a:t>Učitelia, ktorí realizujú projekt v iných krajinách (Česká republika, </a:t>
            </a:r>
            <a:r>
              <a:rPr lang="pl-PL" sz="1900" dirty="0" smtClean="0"/>
              <a:t>Poľsko), </a:t>
            </a:r>
            <a:r>
              <a:rPr lang="pl-PL" sz="1900" dirty="0"/>
              <a:t>by mali prispôsobiť obsah úloh </a:t>
            </a:r>
            <a:r>
              <a:rPr lang="pl-PL" sz="1900" dirty="0" smtClean="0"/>
              <a:t>svojim potrebám (napríklad podľa kostýmov, ktoré majú, inej literatúre, prípadne inou rozprávkou). </a:t>
            </a:r>
            <a:endParaRPr lang="pl-PL" dirty="0"/>
          </a:p>
          <a:p>
            <a:pPr marL="457200" indent="-457200">
              <a:buFont typeface="+mj-lt"/>
              <a:buAutoNum type="arabicPeriod" startAt="9"/>
            </a:pPr>
            <a:endParaRPr lang="pl-PL" sz="1900" dirty="0" smtClean="0"/>
          </a:p>
          <a:p>
            <a:pPr marL="457200" indent="-457200">
              <a:buNone/>
            </a:pPr>
            <a:endParaRPr lang="pl-PL" sz="1900" dirty="0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7EF63C7A-FD88-4246-8F88-F4EBD58661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8" y="21"/>
            <a:ext cx="9144000" cy="18772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404" y="627102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16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Obsah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 err="1"/>
              <a:t>Úvod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 err="1"/>
              <a:t>Úlohy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Proces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Zdroje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err="1"/>
              <a:t>Hodnotenie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 err="1"/>
              <a:t>Záver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Sprievodca</a:t>
            </a:r>
          </a:p>
          <a:p>
            <a:pPr marL="514350" indent="-514350">
              <a:buNone/>
            </a:pPr>
            <a:r>
              <a:rPr lang="pl-PL" dirty="0" smtClean="0"/>
              <a:t>       </a:t>
            </a:r>
            <a:r>
              <a:rPr lang="pl-PL" dirty="0"/>
              <a:t>učiteľa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26" name="Picture 2" descr="C:\Users\pgul\Desktop\fototpaeta-pre-deti-lesne-zvieratka-wood-animals (1).jpg.large.jpg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6238" y="2348879"/>
            <a:ext cx="4727735" cy="31518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062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Úvod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Enviromentálna výchova je dôležitou súčasťou edukácie.</a:t>
            </a:r>
          </a:p>
          <a:p>
            <a:pPr marL="0" indent="0">
              <a:buNone/>
            </a:pPr>
            <a:r>
              <a:rPr lang="pl-PL" dirty="0" smtClean="0"/>
              <a:t>V školách utvárame základy</a:t>
            </a:r>
          </a:p>
          <a:p>
            <a:pPr marL="0" indent="0">
              <a:buNone/>
            </a:pPr>
            <a:r>
              <a:rPr lang="pl-PL" dirty="0" smtClean="0"/>
              <a:t> vzťahu žiakov k prírode. </a:t>
            </a:r>
          </a:p>
          <a:p>
            <a:pPr marL="0" indent="0">
              <a:buNone/>
            </a:pPr>
            <a:r>
              <a:rPr lang="pl-PL" dirty="0" smtClean="0"/>
              <a:t>Motivujeme žiakov k láske a </a:t>
            </a:r>
          </a:p>
          <a:p>
            <a:pPr marL="0" indent="0">
              <a:buNone/>
            </a:pPr>
            <a:r>
              <a:rPr lang="pl-PL" dirty="0" smtClean="0"/>
              <a:t>ochrane prírody a zvierat. </a:t>
            </a:r>
          </a:p>
          <a:p>
            <a:pPr marL="0" indent="0">
              <a:buNone/>
            </a:pPr>
            <a:r>
              <a:rPr lang="pl-PL" dirty="0" smtClean="0"/>
              <a:t>Hravou  formou poznávame</a:t>
            </a:r>
          </a:p>
          <a:p>
            <a:pPr marL="0" indent="0">
              <a:buNone/>
            </a:pPr>
            <a:r>
              <a:rPr lang="pl-PL" dirty="0" smtClean="0"/>
              <a:t>obyvateľov lesa.</a:t>
            </a:r>
          </a:p>
        </p:txBody>
      </p:sp>
      <p:pic>
        <p:nvPicPr>
          <p:cNvPr id="2050" name="Picture 2" descr="C:\Users\pgul\Desktop\90780131_10216404579737341_591075120698412236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875" y="3143248"/>
            <a:ext cx="2221838" cy="3143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525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V súčasnosti sa kladie čoraz väčší dôraz na budovanie vzťahu k prírode.</a:t>
            </a:r>
          </a:p>
          <a:p>
            <a:r>
              <a:rPr lang="pl-PL" dirty="0" smtClean="0"/>
              <a:t>Žiaci počas edukácie spoznávajú zvieratá žijúce vo voľnej prírode na Slovensku.</a:t>
            </a:r>
          </a:p>
          <a:p>
            <a:r>
              <a:rPr lang="pl-PL" dirty="0" smtClean="0"/>
              <a:t>Prostredníctvom hravého poznávania lesných zvierat upozorníme na potrebu ich ochrany a vytvárania pozitívneho vzťahu k nim.</a:t>
            </a:r>
          </a:p>
          <a:p>
            <a:pPr>
              <a:buNone/>
            </a:pPr>
            <a:r>
              <a:rPr lang="pl-PL" dirty="0" smtClean="0"/>
              <a:t>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864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Cieľ: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dirty="0" smtClean="0">
                <a:solidFill>
                  <a:srgbClr val="FF0000"/>
                </a:solidFill>
              </a:rPr>
              <a:t>Hlavným cieľom projektu je prostredníctvom výrazových prostriedkov pomenovať a rozlišovať lesné zvieratá. </a:t>
            </a:r>
          </a:p>
          <a:p>
            <a:pPr marL="0" indent="0" algn="ctr">
              <a:buNone/>
            </a:pPr>
            <a:r>
              <a:rPr lang="pl-PL" dirty="0" smtClean="0"/>
              <a:t>Čiastkové ciele : </a:t>
            </a:r>
          </a:p>
          <a:p>
            <a:pPr marL="0" indent="0" algn="ctr">
              <a:buFontTx/>
              <a:buChar char="-"/>
            </a:pPr>
            <a:r>
              <a:rPr lang="pl-PL" dirty="0" smtClean="0"/>
              <a:t>Vytvárať pozitívny vzťah k prírode.</a:t>
            </a:r>
          </a:p>
          <a:p>
            <a:pPr marL="0" indent="0" algn="ctr">
              <a:buFontTx/>
              <a:buChar char="-"/>
            </a:pPr>
            <a:r>
              <a:rPr lang="pl-PL" dirty="0" smtClean="0"/>
              <a:t>Pohybom znázorniť správanie zvierat.</a:t>
            </a:r>
          </a:p>
          <a:p>
            <a:pPr marL="0" indent="0" algn="ctr">
              <a:buFontTx/>
              <a:buChar char="-"/>
            </a:pPr>
            <a:r>
              <a:rPr lang="pl-PL" dirty="0" smtClean="0"/>
              <a:t>Podporiť estetické cítenie.</a:t>
            </a:r>
          </a:p>
          <a:p>
            <a:pPr marL="0" indent="0" algn="ctr">
              <a:buFontTx/>
              <a:buChar char="-"/>
            </a:pPr>
            <a:r>
              <a:rPr lang="pl-PL" dirty="0" smtClean="0"/>
              <a:t>Vyjadriť sa pomocou dramatizácie.</a:t>
            </a:r>
          </a:p>
          <a:p>
            <a:pPr marL="0" indent="0" algn="ctr">
              <a:buFontTx/>
              <a:buChar char="-"/>
            </a:pPr>
            <a:r>
              <a:rPr lang="pl-PL" dirty="0" smtClean="0"/>
              <a:t>Poznať poradie zvierat v rozprávke, pracovať s radovými číslovkami.</a:t>
            </a:r>
          </a:p>
          <a:p>
            <a:pPr marL="0" indent="0" algn="ctr">
              <a:buFontTx/>
              <a:buChar char="-"/>
            </a:pPr>
            <a:r>
              <a:rPr lang="pl-PL" dirty="0" smtClean="0"/>
              <a:t>Pochopiť dejovú postupnosť v rozprávke.</a:t>
            </a:r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FontTx/>
              <a:buChar char="-"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25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Úlohy: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Vedieť posunky a pomenovania lesných zvierat.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Priradiť slovo k obrázku na interaktívnej tabuli.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Čítať názvy zvierat.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Dramatizáciou vyjadriť správanie zvierata.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Nacvičiť dramatizáciu rozprávky: Domček, domček, kto v tebe býva?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03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Konkretizácia úloh: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 smtClean="0"/>
              <a:t>Naučiť sa posunky a pomenovania lesných zvierat z knihy Svet posunkov (alebo z web.stránky www.posunky.sk).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V programe ALF správne priradiť obrázok k slovu (prípadne s kartičkami lesných zvierat a ich menami).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Čítať s porozumením mená zvierat pomocou prstovej abecedy a zapamätať si názvy.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Snažiť sa napodobniť pohyb, zvuk a správanie zvierat.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Oboznámiť sa s rozprávkou: Domček, domček, kto v tebe býva? Rozdeliť si kostými lesných zvierat podľa preferencií žiakov. Nacvičiť si dej rozprávky a dramatizáciu lesných zvierat.</a:t>
            </a:r>
          </a:p>
          <a:p>
            <a:pPr marL="514350" indent="-514350">
              <a:buNone/>
            </a:pPr>
            <a:endParaRPr lang="pl-PL" dirty="0" smtClean="0"/>
          </a:p>
          <a:p>
            <a:pPr marL="514350" indent="-514350">
              <a:buNone/>
            </a:pPr>
            <a:endParaRPr lang="pl-PL" dirty="0" smtClean="0"/>
          </a:p>
          <a:p>
            <a:pPr marL="514350" indent="-514350">
              <a:buNone/>
            </a:pPr>
            <a:endParaRPr lang="pl-PL" dirty="0" smtClean="0"/>
          </a:p>
          <a:p>
            <a:pPr marL="514350" indent="-51435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01006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Plán práce – 1. vyuč.hod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Char char="-"/>
            </a:pPr>
            <a:r>
              <a:rPr lang="pl-PL" dirty="0" smtClean="0"/>
              <a:t>Naštudovať si názvy a posunky zvierat z knihy.</a:t>
            </a:r>
          </a:p>
          <a:p>
            <a:pPr marL="514350" indent="-514350">
              <a:buFontTx/>
              <a:buChar char="-"/>
            </a:pPr>
            <a:r>
              <a:rPr lang="pl-PL" dirty="0" smtClean="0"/>
              <a:t>Čítať pomenovania lesných zvierat.</a:t>
            </a:r>
          </a:p>
          <a:p>
            <a:pPr marL="514350" indent="-514350">
              <a:buFontTx/>
              <a:buChar char="-"/>
            </a:pPr>
            <a:r>
              <a:rPr lang="pl-PL" dirty="0" smtClean="0"/>
              <a:t>Pracovať s interaktívnou tabuľou a spájať obrázok so slovom.</a:t>
            </a:r>
          </a:p>
          <a:p>
            <a:pPr marL="514350" indent="-514350">
              <a:buFontTx/>
              <a:buChar char="-"/>
            </a:pPr>
            <a:r>
              <a:rPr lang="pl-PL" dirty="0" smtClean="0"/>
              <a:t>(fotky)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472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Plán práce – 2.vyuč.hod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Práca s kostýmami.</a:t>
            </a:r>
          </a:p>
          <a:p>
            <a:r>
              <a:rPr lang="sk-SK" dirty="0" smtClean="0"/>
              <a:t>Pozrieť si videá o lesných zvieratách. </a:t>
            </a:r>
          </a:p>
          <a:p>
            <a:r>
              <a:rPr lang="sk-SK" dirty="0" smtClean="0"/>
              <a:t>Snažiť sa napodobniť správanie zvierat podľa videa</a:t>
            </a:r>
            <a:r>
              <a:rPr lang="sk-SK" dirty="0" smtClean="0"/>
              <a:t>.</a:t>
            </a:r>
            <a:endParaRPr lang="sk-SK" dirty="0" smtClean="0"/>
          </a:p>
        </p:txBody>
      </p:sp>
      <p:pic>
        <p:nvPicPr>
          <p:cNvPr id="2052" name="Picture 4" descr="G:\Lesne zvieratka.00_02_08_21.Still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 r="6949"/>
          <a:stretch/>
        </p:blipFill>
        <p:spPr bwMode="auto">
          <a:xfrm>
            <a:off x="1645920" y="3958540"/>
            <a:ext cx="3710940" cy="238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Lesne zvieratka.00_01_53_01.Still0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13"/>
          <a:stretch/>
        </p:blipFill>
        <p:spPr bwMode="auto">
          <a:xfrm>
            <a:off x="5580112" y="3958540"/>
            <a:ext cx="3134836" cy="238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novrat">
  <a:themeElements>
    <a:clrScheme name="Sl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2622</TotalTime>
  <Words>781</Words>
  <Application>Microsoft Office PowerPoint</Application>
  <PresentationFormat>Prezentácia na obrazovke (4:3)</PresentationFormat>
  <Paragraphs>107</Paragraphs>
  <Slides>16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Slnovrat</vt:lpstr>
      <vt:lpstr>Lesné zvieratá</vt:lpstr>
      <vt:lpstr>Obsah:</vt:lpstr>
      <vt:lpstr>Úvod:</vt:lpstr>
      <vt:lpstr>Prezentácia programu PowerPoint</vt:lpstr>
      <vt:lpstr>Cieľ:</vt:lpstr>
      <vt:lpstr>Úlohy: </vt:lpstr>
      <vt:lpstr> Konkretizácia úloh:</vt:lpstr>
      <vt:lpstr>Plán práce – 1. vyuč.hod</vt:lpstr>
      <vt:lpstr>Plán práce – 2.vyuč.hod</vt:lpstr>
      <vt:lpstr>Plán práce 3. – 4. vyuč. hod.</vt:lpstr>
      <vt:lpstr>Plán práce 5.-10.vyuč.hod.</vt:lpstr>
      <vt:lpstr>Hodnotenie</vt:lpstr>
      <vt:lpstr>Zdroje:</vt:lpstr>
      <vt:lpstr>Záver:</vt:lpstr>
      <vt:lpstr>Sprievodca učiteľa:</vt:lpstr>
      <vt:lpstr>Sprievodca učiteľa: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mała ojczyzna – moja gmina.</dc:title>
  <dc:creator>Andrzej Smorąg</dc:creator>
  <cp:lastModifiedBy>XI</cp:lastModifiedBy>
  <cp:revision>155</cp:revision>
  <dcterms:created xsi:type="dcterms:W3CDTF">2017-03-10T17:06:48Z</dcterms:created>
  <dcterms:modified xsi:type="dcterms:W3CDTF">2024-07-08T10:16:39Z</dcterms:modified>
</cp:coreProperties>
</file>