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3" r:id="rId3"/>
    <p:sldId id="275" r:id="rId4"/>
    <p:sldId id="274" r:id="rId5"/>
    <p:sldId id="270" r:id="rId6"/>
    <p:sldId id="272" r:id="rId7"/>
    <p:sldId id="271" r:id="rId8"/>
    <p:sldId id="290" r:id="rId9"/>
    <p:sldId id="269" r:id="rId10"/>
    <p:sldId id="284" r:id="rId11"/>
    <p:sldId id="287" r:id="rId12"/>
    <p:sldId id="288" r:id="rId13"/>
    <p:sldId id="289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92" r:id="rId33"/>
    <p:sldId id="291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61" d="100"/>
          <a:sy n="61" d="100"/>
        </p:scale>
        <p:origin x="8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020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451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727ADF-F333-4641-82A1-2B4A6731AA86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2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65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085ED3-FDCB-41F8-9742-9E806F0E9011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754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861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8C5483-5B67-4676-A267-7812A98D7EEC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299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373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D6ED1B-6CC6-439D-B2A5-F9E1CAB7DDBF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396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373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D6ED1B-6CC6-439D-B2A5-F9E1CAB7DDBF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860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57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E93060-529C-4C4B-908C-0B98D4BE3B6B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359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782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135E97-A408-49BC-BE1D-B46FB351B961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063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987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2B53A9-6168-463A-90A9-6BB82A684E05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78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89D89-B164-4ADD-9B61-B5F19D4C0A46}" type="datetimeFigureOut">
              <a:rPr lang="pl-PL" smtClean="0"/>
              <a:pPr/>
              <a:t>12.02.2024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emf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jpeg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bank.org/" TargetMode="External"/><Relationship Id="rId2" Type="http://schemas.openxmlformats.org/officeDocument/2006/relationships/hyperlink" Target="http://www.signwriting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ignbank.org/wiki/index.php?title=Main_Page#About_this_Wiki" TargetMode="External"/><Relationship Id="rId4" Type="http://schemas.openxmlformats.org/officeDocument/2006/relationships/hyperlink" Target="http://www.signwriting.pl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1.1.1.3/bmi/upload.wikimedia.org/wikipedia/commons/3/32/SGN-PL_SW_dzi%C4%99kowa%C4%87.PNG" TargetMode="External"/><Relationship Id="rId7" Type="http://schemas.openxmlformats.org/officeDocument/2006/relationships/image" Target="../media/image1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http://1.1.1.2/bmi/upload.wikimedia.org/wikipedia/commons/c/c0/SGN-PL_SW_uwaga,_uwa%C5%BCa%C4%87.PNG" TargetMode="External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3731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D577A64F-DD84-6F8F-A639-66DB092A58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-222507"/>
            <a:ext cx="2737110" cy="28834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u="sng" dirty="0" err="1"/>
              <a:t>Každá</a:t>
            </a:r>
            <a:r>
              <a:rPr lang="pl-PL" u="sng" dirty="0"/>
              <a:t> </a:t>
            </a:r>
            <a:r>
              <a:rPr lang="pl-PL" u="sng" dirty="0" err="1"/>
              <a:t>prezentace</a:t>
            </a:r>
            <a:r>
              <a:rPr lang="pl-PL" u="sng" dirty="0"/>
              <a:t> by </a:t>
            </a:r>
            <a:r>
              <a:rPr lang="pl-PL" u="sng" dirty="0" err="1"/>
              <a:t>měla</a:t>
            </a:r>
            <a:r>
              <a:rPr lang="pl-PL" u="sng" dirty="0"/>
              <a:t> </a:t>
            </a:r>
            <a:r>
              <a:rPr lang="pl-PL" u="sng" dirty="0" err="1"/>
              <a:t>obsahovat</a:t>
            </a:r>
            <a:r>
              <a:rPr lang="pl-PL" u="sng" dirty="0"/>
              <a:t>:</a:t>
            </a:r>
          </a:p>
          <a:p>
            <a:pPr marL="0" indent="0">
              <a:buNone/>
            </a:pPr>
            <a:endParaRPr lang="pl-PL" u="sng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Jméno</a:t>
            </a:r>
            <a:r>
              <a:rPr lang="pl-PL" dirty="0"/>
              <a:t> a </a:t>
            </a:r>
            <a:r>
              <a:rPr lang="pl-PL" dirty="0" err="1"/>
              <a:t>příjmení</a:t>
            </a:r>
            <a:r>
              <a:rPr lang="pl-PL" dirty="0"/>
              <a:t> </a:t>
            </a:r>
            <a:r>
              <a:rPr lang="pl-PL" dirty="0" err="1"/>
              <a:t>autorů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Téma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vyprávění</a:t>
            </a:r>
            <a:r>
              <a:rPr lang="pl-PL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Záznam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vyprávění</a:t>
            </a:r>
            <a:r>
              <a:rPr lang="pl-PL" dirty="0"/>
              <a:t> </a:t>
            </a:r>
            <a:r>
              <a:rPr lang="pl-PL" dirty="0" err="1"/>
              <a:t>používající</a:t>
            </a:r>
            <a:r>
              <a:rPr lang="pl-PL" dirty="0"/>
              <a:t> </a:t>
            </a:r>
            <a:r>
              <a:rPr lang="pl-PL" dirty="0" err="1"/>
              <a:t>pouze</a:t>
            </a:r>
            <a:r>
              <a:rPr lang="pl-PL" dirty="0"/>
              <a:t> </a:t>
            </a:r>
            <a:r>
              <a:rPr lang="pl-PL" dirty="0" err="1"/>
              <a:t>symboly</a:t>
            </a:r>
            <a:r>
              <a:rPr lang="pl-PL" dirty="0"/>
              <a:t> SW s </a:t>
            </a:r>
            <a:r>
              <a:rPr lang="pl-PL" dirty="0" err="1"/>
              <a:t>využitím</a:t>
            </a:r>
            <a:r>
              <a:rPr lang="pl-PL" dirty="0"/>
              <a:t> </a:t>
            </a:r>
            <a:r>
              <a:rPr lang="pl-PL" dirty="0" err="1"/>
              <a:t>slovníku</a:t>
            </a:r>
            <a:r>
              <a:rPr lang="pl-PL" dirty="0"/>
              <a:t> na </a:t>
            </a:r>
            <a:r>
              <a:rPr lang="pl-PL" dirty="0" err="1"/>
              <a:t>internetu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ručním</a:t>
            </a:r>
            <a:r>
              <a:rPr lang="pl-PL" dirty="0"/>
              <a:t> </a:t>
            </a:r>
            <a:r>
              <a:rPr lang="pl-PL" dirty="0" err="1"/>
              <a:t>zápisem</a:t>
            </a:r>
            <a:r>
              <a:rPr lang="pl-PL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Výsledkem</a:t>
            </a:r>
            <a:r>
              <a:rPr lang="pl-PL" dirty="0"/>
              <a:t> </a:t>
            </a:r>
            <a:r>
              <a:rPr lang="pl-PL" dirty="0" err="1"/>
              <a:t>vaší</a:t>
            </a:r>
            <a:r>
              <a:rPr lang="pl-PL" dirty="0"/>
              <a:t> </a:t>
            </a:r>
            <a:r>
              <a:rPr lang="pl-PL" dirty="0" err="1"/>
              <a:t>společné</a:t>
            </a:r>
            <a:r>
              <a:rPr lang="pl-PL" dirty="0"/>
              <a:t> </a:t>
            </a:r>
            <a:r>
              <a:rPr lang="pl-PL" dirty="0" err="1"/>
              <a:t>práce</a:t>
            </a:r>
            <a:r>
              <a:rPr lang="pl-PL" dirty="0"/>
              <a:t> </a:t>
            </a:r>
            <a:r>
              <a:rPr lang="pl-PL" dirty="0" err="1"/>
              <a:t>bude</a:t>
            </a:r>
            <a:r>
              <a:rPr lang="pl-PL" dirty="0"/>
              <a:t> </a:t>
            </a:r>
            <a:r>
              <a:rPr lang="pl-PL" dirty="0" err="1"/>
              <a:t>umístění</a:t>
            </a:r>
            <a:r>
              <a:rPr lang="pl-PL" dirty="0"/>
              <a:t> </a:t>
            </a:r>
            <a:r>
              <a:rPr lang="pl-PL" dirty="0" err="1"/>
              <a:t>vašeho</a:t>
            </a:r>
            <a:r>
              <a:rPr lang="pl-PL" dirty="0"/>
              <a:t> </a:t>
            </a:r>
            <a:r>
              <a:rPr lang="pl-PL" dirty="0" err="1"/>
              <a:t>vyprávění</a:t>
            </a:r>
            <a:r>
              <a:rPr lang="pl-PL" dirty="0"/>
              <a:t> na </a:t>
            </a:r>
            <a:r>
              <a:rPr lang="pl-PL" dirty="0" err="1"/>
              <a:t>školní</a:t>
            </a:r>
            <a:r>
              <a:rPr lang="pl-PL" dirty="0"/>
              <a:t> </a:t>
            </a:r>
            <a:r>
              <a:rPr lang="pl-PL" dirty="0" err="1"/>
              <a:t>webové</a:t>
            </a:r>
            <a:r>
              <a:rPr lang="pl-PL" dirty="0"/>
              <a:t> </a:t>
            </a:r>
            <a:r>
              <a:rPr lang="pl-PL" dirty="0" err="1"/>
              <a:t>stránce</a:t>
            </a:r>
            <a:r>
              <a:rPr lang="pl-PL" dirty="0"/>
              <a:t> a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školním</a:t>
            </a:r>
            <a:r>
              <a:rPr lang="pl-PL" dirty="0"/>
              <a:t> </a:t>
            </a:r>
            <a:r>
              <a:rPr lang="pl-PL" dirty="0" err="1"/>
              <a:t>časopise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536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Žáci</a:t>
            </a:r>
            <a:r>
              <a:rPr lang="pl-PL" dirty="0"/>
              <a:t> </a:t>
            </a:r>
            <a:r>
              <a:rPr lang="pl-PL" dirty="0" err="1"/>
              <a:t>mají</a:t>
            </a:r>
            <a:r>
              <a:rPr lang="pl-PL" dirty="0"/>
              <a:t> </a:t>
            </a:r>
            <a:r>
              <a:rPr lang="pl-PL" dirty="0" err="1"/>
              <a:t>tři</a:t>
            </a:r>
            <a:r>
              <a:rPr lang="pl-PL" dirty="0"/>
              <a:t> </a:t>
            </a:r>
            <a:r>
              <a:rPr lang="pl-PL" dirty="0" err="1"/>
              <a:t>týdny</a:t>
            </a:r>
            <a:r>
              <a:rPr lang="pl-PL" dirty="0"/>
              <a:t> na </a:t>
            </a:r>
            <a:r>
              <a:rPr lang="pl-PL" dirty="0" err="1"/>
              <a:t>vypracování</a:t>
            </a:r>
            <a:r>
              <a:rPr lang="pl-PL" dirty="0"/>
              <a:t> a </a:t>
            </a:r>
            <a:r>
              <a:rPr lang="pl-PL" dirty="0" err="1"/>
              <a:t>představení</a:t>
            </a:r>
            <a:r>
              <a:rPr lang="pl-PL" dirty="0"/>
              <a:t> projektu:</a:t>
            </a:r>
          </a:p>
          <a:p>
            <a:r>
              <a:rPr lang="pl-PL" dirty="0" err="1"/>
              <a:t>Plán</a:t>
            </a:r>
            <a:r>
              <a:rPr lang="pl-PL" dirty="0"/>
              <a:t> prace: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590195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err="1"/>
                        <a:t>První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týden</a:t>
                      </a:r>
                      <a:r>
                        <a:rPr lang="pl-PL" dirty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Zdeformulování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úkolů</a:t>
                      </a:r>
                      <a:endParaRPr lang="pl-PL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Rozdělení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témat</a:t>
                      </a:r>
                      <a:r>
                        <a:rPr lang="pl-PL" baseline="0" dirty="0"/>
                        <a:t> k </a:t>
                      </a:r>
                      <a:r>
                        <a:rPr lang="pl-PL" baseline="0" dirty="0" err="1"/>
                        <a:t>zpracování</a:t>
                      </a:r>
                      <a:endParaRPr lang="pl-PL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Seznámení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se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se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zdroji</a:t>
                      </a:r>
                      <a:endParaRPr lang="pl-PL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Vyhledání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informací</a:t>
                      </a:r>
                      <a:r>
                        <a:rPr lang="pl-PL" baseline="0" dirty="0"/>
                        <a:t> o </a:t>
                      </a:r>
                      <a:r>
                        <a:rPr lang="pl-PL" baseline="0" dirty="0" err="1"/>
                        <a:t>vzniku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Sign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Writingu</a:t>
                      </a:r>
                      <a:endParaRPr lang="pl-PL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Vypracování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společného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tématu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vyprávění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nebo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informací</a:t>
                      </a:r>
                      <a:endParaRPr lang="pl-P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63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418490"/>
              </p:ext>
            </p:extLst>
          </p:nvPr>
        </p:nvGraphicFramePr>
        <p:xfrm>
          <a:off x="457200" y="1600200"/>
          <a:ext cx="8229600" cy="190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 err="1"/>
                        <a:t>Druhý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týden</a:t>
                      </a:r>
                      <a:r>
                        <a:rPr lang="pl-PL" dirty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err="1"/>
                        <a:t>Prohlédnutí</a:t>
                      </a:r>
                      <a:r>
                        <a:rPr lang="pl-PL" dirty="0"/>
                        <a:t> v </a:t>
                      </a:r>
                      <a:r>
                        <a:rPr lang="pl-PL" dirty="0" err="1"/>
                        <a:t>párech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shromážděných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informací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týkajících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tématu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vyprávění</a:t>
                      </a:r>
                      <a:endParaRPr lang="pl-PL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err="1"/>
                        <a:t>Vypracování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prezentace</a:t>
                      </a:r>
                      <a:r>
                        <a:rPr lang="pl-PL" dirty="0"/>
                        <a:t> s </a:t>
                      </a:r>
                      <a:r>
                        <a:rPr lang="pl-PL" dirty="0" err="1"/>
                        <a:t>důrazem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gramatickou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správnost</a:t>
                      </a:r>
                      <a:r>
                        <a:rPr lang="pl-PL" dirty="0"/>
                        <a:t> a </a:t>
                      </a:r>
                      <a:r>
                        <a:rPr lang="pl-PL" dirty="0" err="1"/>
                        <a:t>vhodný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výběr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znaků</a:t>
                      </a:r>
                      <a:r>
                        <a:rPr lang="pl-PL" dirty="0"/>
                        <a:t> SW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err="1"/>
                        <a:t>Příprava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prezentace</a:t>
                      </a:r>
                      <a:r>
                        <a:rPr lang="pl-PL" dirty="0"/>
                        <a:t> o historii </a:t>
                      </a:r>
                      <a:r>
                        <a:rPr lang="pl-PL" dirty="0" err="1"/>
                        <a:t>Sign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Writingu</a:t>
                      </a:r>
                      <a:endParaRPr lang="pl-P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319151"/>
              </p:ext>
            </p:extLst>
          </p:nvPr>
        </p:nvGraphicFramePr>
        <p:xfrm>
          <a:off x="467544" y="4149081"/>
          <a:ext cx="8208912" cy="1437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 err="1"/>
                        <a:t>Třetí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týden</a:t>
                      </a:r>
                      <a:r>
                        <a:rPr lang="pl-PL" dirty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Dolaďte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technické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detaily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celé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prezentace</a:t>
                      </a:r>
                      <a:r>
                        <a:rPr lang="pl-PL" baseline="0" dirty="0"/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err="1"/>
                        <a:t>Prezentace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výsledků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své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práce</a:t>
                      </a:r>
                      <a:r>
                        <a:rPr lang="pl-PL" baseline="0" dirty="0"/>
                        <a:t> na </a:t>
                      </a:r>
                      <a:r>
                        <a:rPr lang="pl-PL" baseline="0" dirty="0" err="1"/>
                        <a:t>fóru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třídy</a:t>
                      </a:r>
                      <a:r>
                        <a:rPr lang="pl-PL" baseline="0" dirty="0"/>
                        <a:t>.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883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Seznamte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s </a:t>
            </a:r>
            <a:r>
              <a:rPr lang="pl-PL" dirty="0" err="1"/>
              <a:t>základy</a:t>
            </a:r>
            <a:r>
              <a:rPr lang="pl-PL" dirty="0"/>
              <a:t> SW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Více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 na </a:t>
            </a:r>
            <a:r>
              <a:rPr lang="pl-PL" dirty="0" err="1"/>
              <a:t>webových</a:t>
            </a:r>
            <a:r>
              <a:rPr lang="pl-PL" dirty="0"/>
              <a:t> </a:t>
            </a:r>
            <a:r>
              <a:rPr lang="pl-PL" dirty="0" err="1"/>
              <a:t>stránkách</a:t>
            </a:r>
            <a:r>
              <a:rPr lang="pl-PL" dirty="0"/>
              <a:t>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40067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pl-PL" sz="4800" b="1" dirty="0" err="1">
                <a:solidFill>
                  <a:srgbClr val="C00000"/>
                </a:solidFill>
              </a:rPr>
              <a:t>SignWriting</a:t>
            </a:r>
            <a:r>
              <a:rPr lang="pl-PL" sz="4800" dirty="0"/>
              <a:t> </a:t>
            </a:r>
          </a:p>
          <a:p>
            <a:pPr algn="ctr" eaLnBrk="1" hangingPunct="1">
              <a:buFont typeface="Arial" pitchFamily="34" charset="0"/>
              <a:buNone/>
            </a:pPr>
            <a:endParaRPr lang="pl-PL" sz="3600" dirty="0"/>
          </a:p>
          <a:p>
            <a:r>
              <a:rPr lang="pl-PL" dirty="0"/>
              <a:t>Je to metoda </a:t>
            </a:r>
            <a:r>
              <a:rPr lang="pl-PL" dirty="0" err="1"/>
              <a:t>zápisu</a:t>
            </a:r>
            <a:r>
              <a:rPr lang="pl-PL" dirty="0"/>
              <a:t> </a:t>
            </a:r>
            <a:r>
              <a:rPr lang="pl-PL" dirty="0" err="1"/>
              <a:t>znaků</a:t>
            </a:r>
            <a:r>
              <a:rPr lang="pl-PL" dirty="0"/>
              <a:t> </a:t>
            </a:r>
            <a:r>
              <a:rPr lang="pl-PL" dirty="0" err="1"/>
              <a:t>poslechového</a:t>
            </a:r>
            <a:r>
              <a:rPr lang="pl-PL" dirty="0"/>
              <a:t> </a:t>
            </a:r>
            <a:r>
              <a:rPr lang="pl-PL" dirty="0" err="1"/>
              <a:t>jazyka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	</a:t>
            </a:r>
            <a:r>
              <a:rPr lang="pl-PL" dirty="0" err="1"/>
              <a:t>Doslovně</a:t>
            </a:r>
            <a:r>
              <a:rPr lang="pl-PL" dirty="0"/>
              <a:t> to </a:t>
            </a:r>
            <a:r>
              <a:rPr lang="pl-PL" dirty="0" err="1"/>
              <a:t>znamená</a:t>
            </a:r>
            <a:r>
              <a:rPr lang="pl-PL" dirty="0"/>
              <a:t>: MIGOVÉ PÍSMO</a:t>
            </a:r>
          </a:p>
          <a:p>
            <a:pPr eaLnBrk="1" hangingPunct="1">
              <a:buFont typeface="Arial" pitchFamily="34" charset="0"/>
              <a:buNone/>
            </a:pPr>
            <a:endParaRPr lang="pl-PL" dirty="0"/>
          </a:p>
          <a:p>
            <a:pPr eaLnBrk="1" hangingPunct="1">
              <a:buFont typeface="Arial" pitchFamily="34" charset="0"/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    Znak:</a:t>
            </a:r>
          </a:p>
          <a:p>
            <a:pPr eaLnBrk="1" hangingPunct="1">
              <a:buFont typeface="Arial" pitchFamily="34" charset="0"/>
              <a:buNone/>
            </a:pPr>
            <a:endParaRPr lang="pl-PL" dirty="0"/>
          </a:p>
        </p:txBody>
      </p:sp>
      <p:pic>
        <p:nvPicPr>
          <p:cNvPr id="7171" name="Picture 2" descr="E:\Monia\PRACA\PROJEKTY\Sign Writing\ZNZAKI SW + RYSYNKI -WSZYSTKIE\znaki SW\wszystkie\S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429000"/>
            <a:ext cx="1728787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3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3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err="1"/>
              <a:t>SignWriting</a:t>
            </a:r>
            <a:r>
              <a:rPr lang="pl-PL" dirty="0"/>
              <a:t> </a:t>
            </a:r>
            <a:r>
              <a:rPr lang="pl-PL" dirty="0" err="1"/>
              <a:t>není</a:t>
            </a:r>
            <a:r>
              <a:rPr lang="pl-PL" dirty="0"/>
              <a:t> </a:t>
            </a:r>
            <a:r>
              <a:rPr lang="pl-PL" dirty="0" err="1"/>
              <a:t>obrazovým</a:t>
            </a:r>
            <a:r>
              <a:rPr lang="pl-PL" dirty="0"/>
              <a:t> </a:t>
            </a:r>
            <a:r>
              <a:rPr lang="pl-PL" dirty="0" err="1"/>
              <a:t>písmem</a:t>
            </a:r>
            <a:r>
              <a:rPr lang="pl-PL" dirty="0"/>
              <a:t>, ale </a:t>
            </a:r>
            <a:r>
              <a:rPr lang="pl-PL" dirty="0" err="1"/>
              <a:t>má</a:t>
            </a:r>
            <a:r>
              <a:rPr lang="pl-PL" dirty="0"/>
              <a:t> </a:t>
            </a:r>
            <a:r>
              <a:rPr lang="pl-PL" dirty="0" err="1"/>
              <a:t>fonetický</a:t>
            </a:r>
            <a:r>
              <a:rPr lang="pl-PL" dirty="0"/>
              <a:t> charakter</a:t>
            </a:r>
          </a:p>
        </p:txBody>
      </p:sp>
      <p:pic>
        <p:nvPicPr>
          <p:cNvPr id="11267" name="Picture 2" descr="C:\Documents and Settings\Monika\Pulpit\30c0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2420938"/>
            <a:ext cx="1395413" cy="1357312"/>
          </a:xfrm>
        </p:spPr>
      </p:pic>
      <p:pic>
        <p:nvPicPr>
          <p:cNvPr id="11268" name="Picture 9" descr="C:\Documents and Settings\Monika\Pulpit\319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2565400"/>
            <a:ext cx="143986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0" descr="C:\Documents and Settings\Monika\Pulpit\211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5084763"/>
            <a:ext cx="78263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1" descr="C:\Documents and Settings\Monika\Pulpit\2050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6100" y="5084763"/>
            <a:ext cx="6159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2" descr="C:\Documents and Settings\Monika\Pulpit\2430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6238" y="5013325"/>
            <a:ext cx="9239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3" descr="C:\Documents and Settings\Monika\Pulpit\2500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650" y="4633913"/>
            <a:ext cx="782638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14" descr="C:\Documents and Settings\Monika\Pulpit\22b0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35150" y="4508500"/>
            <a:ext cx="720725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pole tekstowe 20"/>
          <p:cNvSpPr txBox="1">
            <a:spLocks noChangeArrowheads="1"/>
          </p:cNvSpPr>
          <p:nvPr/>
        </p:nvSpPr>
        <p:spPr bwMode="auto">
          <a:xfrm>
            <a:off x="6227763" y="2852738"/>
            <a:ext cx="17286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3200" dirty="0">
                <a:latin typeface="Calibri" pitchFamily="34" charset="0"/>
              </a:rPr>
              <a:t>mimikry</a:t>
            </a:r>
          </a:p>
        </p:txBody>
      </p:sp>
      <p:sp>
        <p:nvSpPr>
          <p:cNvPr id="11275" name="pole tekstowe 21"/>
          <p:cNvSpPr txBox="1">
            <a:spLocks noChangeArrowheads="1"/>
          </p:cNvSpPr>
          <p:nvPr/>
        </p:nvSpPr>
        <p:spPr bwMode="auto">
          <a:xfrm>
            <a:off x="6516688" y="4868863"/>
            <a:ext cx="12286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3200" dirty="0" err="1">
                <a:latin typeface="Calibri" pitchFamily="34" charset="0"/>
              </a:rPr>
              <a:t>pohyb</a:t>
            </a:r>
            <a:endParaRPr lang="pl-PL" sz="3200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  <p:bldP spid="112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 dirty="0" err="1">
                <a:solidFill>
                  <a:srgbClr val="FF0000"/>
                </a:solidFill>
              </a:rPr>
              <a:t>perspektivní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32771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277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2270125"/>
            <a:ext cx="3286125" cy="388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2773" name="pole tekstowe 4"/>
          <p:cNvSpPr txBox="1">
            <a:spLocks noChangeArrowheads="1"/>
          </p:cNvSpPr>
          <p:nvPr/>
        </p:nvSpPr>
        <p:spPr bwMode="auto">
          <a:xfrm>
            <a:off x="5435600" y="2636838"/>
            <a:ext cx="21605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 err="1">
                <a:latin typeface="Calibri" pitchFamily="34" charset="0"/>
              </a:rPr>
              <a:t>Žena</a:t>
            </a:r>
            <a:r>
              <a:rPr lang="pl-PL" dirty="0">
                <a:latin typeface="Calibri" pitchFamily="34" charset="0"/>
              </a:rPr>
              <a:t> </a:t>
            </a:r>
            <a:r>
              <a:rPr lang="pl-PL" dirty="0" err="1">
                <a:latin typeface="Calibri" pitchFamily="34" charset="0"/>
              </a:rPr>
              <a:t>zaznamená</a:t>
            </a:r>
            <a:r>
              <a:rPr lang="pl-PL" dirty="0">
                <a:latin typeface="Calibri" pitchFamily="34" charset="0"/>
              </a:rPr>
              <a:t> </a:t>
            </a:r>
            <a:r>
              <a:rPr lang="pl-PL" dirty="0" err="1">
                <a:latin typeface="Calibri" pitchFamily="34" charset="0"/>
              </a:rPr>
              <a:t>tento</a:t>
            </a:r>
            <a:r>
              <a:rPr lang="pl-PL" dirty="0">
                <a:latin typeface="Calibri" pitchFamily="34" charset="0"/>
              </a:rPr>
              <a:t> </a:t>
            </a:r>
            <a:r>
              <a:rPr lang="pl-PL" dirty="0" err="1">
                <a:latin typeface="Calibri" pitchFamily="34" charset="0"/>
              </a:rPr>
              <a:t>postoj</a:t>
            </a:r>
            <a:r>
              <a:rPr lang="pl-PL" dirty="0">
                <a:latin typeface="Calibri" pitchFamily="34" charset="0"/>
              </a:rPr>
              <a:t> </a:t>
            </a:r>
            <a:r>
              <a:rPr lang="pl-PL" dirty="0" err="1">
                <a:latin typeface="Calibri" pitchFamily="34" charset="0"/>
              </a:rPr>
              <a:t>rukou</a:t>
            </a:r>
            <a:r>
              <a:rPr lang="pl-PL" dirty="0">
                <a:latin typeface="Calibri" pitchFamily="34" charset="0"/>
              </a:rPr>
              <a:t> tak, jak ho sama </a:t>
            </a:r>
            <a:r>
              <a:rPr lang="pl-PL" dirty="0" err="1">
                <a:latin typeface="Calibri" pitchFamily="34" charset="0"/>
              </a:rPr>
              <a:t>vidí</a:t>
            </a:r>
            <a:r>
              <a:rPr lang="pl-PL" dirty="0">
                <a:latin typeface="Calibri" pitchFamily="34" charset="0"/>
              </a:rPr>
              <a:t>.</a:t>
            </a:r>
          </a:p>
        </p:txBody>
      </p:sp>
      <p:pic>
        <p:nvPicPr>
          <p:cNvPr id="32774" name="Obraz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67350" y="4292600"/>
            <a:ext cx="2217738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 dirty="0" err="1">
                <a:solidFill>
                  <a:srgbClr val="FF0000"/>
                </a:solidFill>
              </a:rPr>
              <a:t>Základní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err="1">
                <a:solidFill>
                  <a:srgbClr val="FF0000"/>
                </a:solidFill>
              </a:rPr>
              <a:t>symboly</a:t>
            </a:r>
            <a:r>
              <a:rPr lang="pl-PL" b="1" dirty="0">
                <a:solidFill>
                  <a:srgbClr val="FF0000"/>
                </a:solidFill>
              </a:rPr>
              <a:t> SW</a:t>
            </a:r>
          </a:p>
        </p:txBody>
      </p:sp>
      <p:sp>
        <p:nvSpPr>
          <p:cNvPr id="33795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1438" y="1773238"/>
            <a:ext cx="6380162" cy="2725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3797" name="pole tekstowe 4"/>
          <p:cNvSpPr txBox="1">
            <a:spLocks noChangeArrowheads="1"/>
          </p:cNvSpPr>
          <p:nvPr/>
        </p:nvSpPr>
        <p:spPr bwMode="auto">
          <a:xfrm>
            <a:off x="1547813" y="5013325"/>
            <a:ext cx="6337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 err="1">
                <a:latin typeface="Calibri" pitchFamily="34" charset="0"/>
              </a:rPr>
              <a:t>pěst</a:t>
            </a:r>
            <a:r>
              <a:rPr lang="pl-PL" b="1" dirty="0">
                <a:latin typeface="Calibri" pitchFamily="34" charset="0"/>
              </a:rPr>
              <a:t>                                            </a:t>
            </a:r>
            <a:r>
              <a:rPr lang="pl-PL" b="1" dirty="0" err="1">
                <a:latin typeface="Calibri" pitchFamily="34" charset="0"/>
              </a:rPr>
              <a:t>kruh</a:t>
            </a:r>
            <a:r>
              <a:rPr lang="pl-PL" b="1" dirty="0">
                <a:latin typeface="Calibri" pitchFamily="34" charset="0"/>
              </a:rPr>
              <a:t>                                 </a:t>
            </a:r>
            <a:r>
              <a:rPr lang="pl-PL" b="1" dirty="0" err="1">
                <a:latin typeface="Calibri" pitchFamily="34" charset="0"/>
              </a:rPr>
              <a:t>plochá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ruka</a:t>
            </a:r>
            <a:endParaRPr lang="pl-PL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dirty="0" err="1"/>
              <a:t>Základní</a:t>
            </a:r>
            <a:r>
              <a:rPr lang="pl-PL" dirty="0"/>
              <a:t> </a:t>
            </a:r>
            <a:r>
              <a:rPr lang="pl-PL" dirty="0" err="1"/>
              <a:t>symboly</a:t>
            </a:r>
            <a:r>
              <a:rPr lang="pl-PL" dirty="0"/>
              <a:t> SW </a:t>
            </a:r>
          </a:p>
        </p:txBody>
      </p:sp>
      <p:sp>
        <p:nvSpPr>
          <p:cNvPr id="34819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4820" name="Obraz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3725" y="4724400"/>
            <a:ext cx="587533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Obraz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1951038"/>
            <a:ext cx="51609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2517775" y="747713"/>
            <a:ext cx="3506788" cy="1058862"/>
          </a:xfrm>
        </p:spPr>
        <p:txBody>
          <a:bodyPr/>
          <a:lstStyle/>
          <a:p>
            <a:pPr eaLnBrk="1" hangingPunct="1"/>
            <a:r>
              <a:rPr lang="pl-PL" sz="3700" dirty="0"/>
              <a:t>Kontakt – </a:t>
            </a:r>
            <a:r>
              <a:rPr lang="pl-PL" sz="3700" dirty="0" err="1"/>
              <a:t>dotek</a:t>
            </a:r>
            <a:r>
              <a:rPr lang="pl-PL" sz="3700" dirty="0"/>
              <a:t> </a:t>
            </a:r>
          </a:p>
        </p:txBody>
      </p:sp>
      <p:pic>
        <p:nvPicPr>
          <p:cNvPr id="37891" name="Obraz 1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850" y="1035050"/>
            <a:ext cx="7905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5" descr="warsza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5113" y="1700213"/>
            <a:ext cx="1143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3" descr="Warszaw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2351088"/>
            <a:ext cx="10001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Franklin Gothic Book" pitchFamily="34" charset="0"/>
            </a:endParaRP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685800" y="1992313"/>
            <a:ext cx="14541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lang="pl-PL" sz="800">
              <a:latin typeface="Calibri" pitchFamily="34" charset="0"/>
              <a:ea typeface="Calibri" pitchFamily="34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</a:rPr>
              <a:t>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685800" y="4395788"/>
            <a:ext cx="703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685800" y="4995863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		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2422525" y="3614738"/>
            <a:ext cx="4298950" cy="9318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dirty="0"/>
              <a:t>Kontakt – </a:t>
            </a:r>
            <a:r>
              <a:rPr lang="pl-PL" dirty="0" err="1"/>
              <a:t>udeřil</a:t>
            </a:r>
            <a:r>
              <a:rPr lang="pl-PL" dirty="0"/>
              <a:t> </a:t>
            </a:r>
          </a:p>
        </p:txBody>
      </p:sp>
      <p:pic>
        <p:nvPicPr>
          <p:cNvPr id="378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2888" y="4418013"/>
            <a:ext cx="11652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Obraz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84800" y="4826000"/>
            <a:ext cx="7810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1" name="Obraz 15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56425" y="3797300"/>
            <a:ext cx="6397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Způsob</a:t>
            </a:r>
            <a:r>
              <a:rPr lang="pl-PL" dirty="0"/>
              <a:t> </a:t>
            </a:r>
            <a:r>
              <a:rPr lang="pl-PL" dirty="0" err="1"/>
              <a:t>zápisu</a:t>
            </a:r>
            <a:r>
              <a:rPr lang="pl-PL" dirty="0"/>
              <a:t> </a:t>
            </a:r>
            <a:r>
              <a:rPr lang="pl-PL" dirty="0" err="1"/>
              <a:t>jazyka</a:t>
            </a:r>
            <a:r>
              <a:rPr lang="pl-PL" dirty="0"/>
              <a:t> </a:t>
            </a:r>
            <a:r>
              <a:rPr lang="pl-PL" dirty="0" err="1"/>
              <a:t>neslyšících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Projekt </a:t>
            </a:r>
            <a:r>
              <a:rPr lang="pl-PL" b="1" dirty="0" err="1"/>
              <a:t>určený</a:t>
            </a:r>
            <a:r>
              <a:rPr lang="pl-PL" b="1" dirty="0"/>
              <a:t> pro </a:t>
            </a:r>
            <a:r>
              <a:rPr lang="pl-PL" b="1" dirty="0" err="1"/>
              <a:t>žáky</a:t>
            </a:r>
            <a:r>
              <a:rPr lang="pl-PL" b="1" dirty="0"/>
              <a:t> </a:t>
            </a:r>
            <a:r>
              <a:rPr lang="pl-PL" b="1" dirty="0" err="1"/>
              <a:t>se</a:t>
            </a:r>
            <a:r>
              <a:rPr lang="pl-PL" b="1" dirty="0"/>
              <a:t> </a:t>
            </a:r>
            <a:r>
              <a:rPr lang="pl-PL" b="1" dirty="0" err="1"/>
              <a:t>sluchovým</a:t>
            </a:r>
            <a:r>
              <a:rPr lang="pl-PL" b="1" dirty="0"/>
              <a:t> </a:t>
            </a:r>
            <a:r>
              <a:rPr lang="pl-PL" b="1" dirty="0" err="1"/>
              <a:t>postižením</a:t>
            </a:r>
            <a:r>
              <a:rPr lang="pl-PL" b="1" dirty="0"/>
              <a:t> v </a:t>
            </a:r>
            <a:r>
              <a:rPr lang="pl-PL" b="1" dirty="0" err="1"/>
              <a:t>rámci</a:t>
            </a:r>
            <a:r>
              <a:rPr lang="pl-PL" b="1" dirty="0"/>
              <a:t> </a:t>
            </a:r>
            <a:r>
              <a:rPr lang="pl-PL" b="1" dirty="0" err="1"/>
              <a:t>výuky</a:t>
            </a:r>
            <a:r>
              <a:rPr lang="pl-PL" b="1" dirty="0"/>
              <a:t> </a:t>
            </a:r>
            <a:r>
              <a:rPr lang="pl-PL" b="1" dirty="0" err="1"/>
              <a:t>sociální</a:t>
            </a:r>
            <a:r>
              <a:rPr lang="pl-PL" b="1" dirty="0"/>
              <a:t> </a:t>
            </a:r>
            <a:r>
              <a:rPr lang="pl-PL" b="1" dirty="0" err="1"/>
              <a:t>komunikace</a:t>
            </a:r>
            <a:r>
              <a:rPr lang="pl-PL" b="1" dirty="0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2517775" y="747713"/>
            <a:ext cx="3506788" cy="1058862"/>
          </a:xfrm>
        </p:spPr>
        <p:txBody>
          <a:bodyPr/>
          <a:lstStyle/>
          <a:p>
            <a:pPr eaLnBrk="1" hangingPunct="1"/>
            <a:r>
              <a:rPr lang="pl-PL" sz="3700" dirty="0"/>
              <a:t>Kontakt – </a:t>
            </a:r>
            <a:r>
              <a:rPr lang="pl-PL" sz="3700" dirty="0" err="1"/>
              <a:t>dotek</a:t>
            </a:r>
            <a:r>
              <a:rPr lang="pl-PL" sz="3700" dirty="0"/>
              <a:t> </a:t>
            </a:r>
          </a:p>
        </p:txBody>
      </p:sp>
      <p:pic>
        <p:nvPicPr>
          <p:cNvPr id="37891" name="Obraz 1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850" y="1035050"/>
            <a:ext cx="7905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5" descr="warsza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5113" y="1700213"/>
            <a:ext cx="1143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3" descr="Warszaw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2351088"/>
            <a:ext cx="10001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Franklin Gothic Book" pitchFamily="34" charset="0"/>
            </a:endParaRP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685800" y="1992313"/>
            <a:ext cx="14541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lang="pl-PL" sz="800">
              <a:latin typeface="Calibri" pitchFamily="34" charset="0"/>
              <a:ea typeface="Calibri" pitchFamily="34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</a:rPr>
              <a:t>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685800" y="4395788"/>
            <a:ext cx="703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685800" y="4995863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		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2422525" y="3614738"/>
            <a:ext cx="4298950" cy="9318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dirty="0"/>
              <a:t>Kontakt – </a:t>
            </a:r>
            <a:r>
              <a:rPr lang="pl-PL" dirty="0" err="1"/>
              <a:t>udeřil</a:t>
            </a:r>
            <a:r>
              <a:rPr lang="pl-PL" dirty="0"/>
              <a:t> </a:t>
            </a:r>
          </a:p>
        </p:txBody>
      </p:sp>
      <p:pic>
        <p:nvPicPr>
          <p:cNvPr id="378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2888" y="4418013"/>
            <a:ext cx="11652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Obraz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84800" y="4826000"/>
            <a:ext cx="7810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1" name="Obraz 15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56425" y="3797300"/>
            <a:ext cx="6397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>
          <a:xfrm>
            <a:off x="2268538" y="823913"/>
            <a:ext cx="4065587" cy="1203325"/>
          </a:xfrm>
        </p:spPr>
        <p:txBody>
          <a:bodyPr/>
          <a:lstStyle/>
          <a:p>
            <a:pPr eaLnBrk="1" hangingPunct="1"/>
            <a:r>
              <a:rPr lang="pl-PL" sz="3700" dirty="0"/>
              <a:t>Kontakt - </a:t>
            </a:r>
            <a:r>
              <a:rPr lang="pl-PL" sz="3700" dirty="0" err="1"/>
              <a:t>rukojeť</a:t>
            </a:r>
            <a:endParaRPr lang="pl-PL" sz="3700" dirty="0"/>
          </a:p>
        </p:txBody>
      </p:sp>
      <p:pic>
        <p:nvPicPr>
          <p:cNvPr id="38915" name="Obraz 1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1563" y="1117600"/>
            <a:ext cx="879475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3" descr="dziewczynk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2154238"/>
            <a:ext cx="863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4" descr="DZIEWCZYNA kop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84450" y="1808163"/>
            <a:ext cx="136207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457200" y="303213"/>
            <a:ext cx="703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8920" name="Tytuł 1"/>
          <p:cNvSpPr txBox="1">
            <a:spLocks/>
          </p:cNvSpPr>
          <p:nvPr/>
        </p:nvSpPr>
        <p:spPr bwMode="auto">
          <a:xfrm>
            <a:off x="2268538" y="3200400"/>
            <a:ext cx="48768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700" dirty="0">
                <a:latin typeface="Constantia" pitchFamily="18" charset="0"/>
              </a:rPr>
              <a:t>Kontakt – „</a:t>
            </a:r>
            <a:r>
              <a:rPr lang="pl-PL" sz="3700" dirty="0" err="1">
                <a:latin typeface="Constantia" pitchFamily="18" charset="0"/>
              </a:rPr>
              <a:t>mezi</a:t>
            </a:r>
            <a:r>
              <a:rPr lang="pl-PL" sz="3700" dirty="0">
                <a:latin typeface="Constantia" pitchFamily="18" charset="0"/>
              </a:rPr>
              <a:t>”</a:t>
            </a:r>
          </a:p>
        </p:txBody>
      </p:sp>
      <p:pic>
        <p:nvPicPr>
          <p:cNvPr id="38921" name="Obraz 15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64375" y="3575050"/>
            <a:ext cx="7048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2" name="Picture 3" descr="interne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263" y="4640263"/>
            <a:ext cx="863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3" name="Picture 4" descr="INTERNET kopi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313" y="4360863"/>
            <a:ext cx="13446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 dirty="0" err="1">
                <a:solidFill>
                  <a:srgbClr val="FF0000"/>
                </a:solidFill>
              </a:rPr>
              <a:t>Symboly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err="1">
                <a:solidFill>
                  <a:srgbClr val="FF0000"/>
                </a:solidFill>
              </a:rPr>
              <a:t>pohybu</a:t>
            </a:r>
            <a:endParaRPr lang="pl-PL" b="1" dirty="0">
              <a:solidFill>
                <a:srgbClr val="FF0000"/>
              </a:solidFill>
            </a:endParaRP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6988" y="3284538"/>
            <a:ext cx="3297237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pole tekstowe 3"/>
          <p:cNvSpPr txBox="1">
            <a:spLocks noChangeArrowheads="1"/>
          </p:cNvSpPr>
          <p:nvPr/>
        </p:nvSpPr>
        <p:spPr bwMode="auto">
          <a:xfrm>
            <a:off x="1763713" y="2349500"/>
            <a:ext cx="6480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 err="1">
                <a:latin typeface="Calibri" pitchFamily="34" charset="0"/>
              </a:rPr>
              <a:t>Pohyb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nahoru</a:t>
            </a:r>
            <a:r>
              <a:rPr lang="pl-PL" b="1" dirty="0">
                <a:latin typeface="Calibri" pitchFamily="34" charset="0"/>
              </a:rPr>
              <a:t>				</a:t>
            </a:r>
            <a:r>
              <a:rPr lang="pl-PL" b="1" dirty="0" err="1">
                <a:latin typeface="Calibri" pitchFamily="34" charset="0"/>
              </a:rPr>
              <a:t>Pohyb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vpřed</a:t>
            </a:r>
            <a:endParaRPr lang="pl-PL" b="1" dirty="0">
              <a:latin typeface="Calibri" pitchFamily="34" charset="0"/>
            </a:endParaRPr>
          </a:p>
        </p:txBody>
      </p:sp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8450" y="3144838"/>
            <a:ext cx="307022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pole tekstowe 4"/>
          <p:cNvSpPr txBox="1">
            <a:spLocks noChangeArrowheads="1"/>
          </p:cNvSpPr>
          <p:nvPr/>
        </p:nvSpPr>
        <p:spPr bwMode="auto">
          <a:xfrm>
            <a:off x="2946400" y="5581650"/>
            <a:ext cx="4679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 err="1">
                <a:latin typeface="Calibri" pitchFamily="34" charset="0"/>
              </a:rPr>
              <a:t>Černá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šipka</a:t>
            </a:r>
            <a:r>
              <a:rPr lang="pl-PL" b="1" dirty="0">
                <a:latin typeface="Calibri" pitchFamily="34" charset="0"/>
              </a:rPr>
              <a:t> = </a:t>
            </a:r>
            <a:r>
              <a:rPr lang="pl-PL" b="1" dirty="0" err="1">
                <a:latin typeface="Calibri" pitchFamily="34" charset="0"/>
              </a:rPr>
              <a:t>Pravá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ruka</a:t>
            </a:r>
            <a:endParaRPr lang="pl-PL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 dirty="0" err="1">
                <a:solidFill>
                  <a:srgbClr val="FF0000"/>
                </a:solidFill>
              </a:rPr>
              <a:t>Symboly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err="1">
                <a:solidFill>
                  <a:srgbClr val="FF0000"/>
                </a:solidFill>
              </a:rPr>
              <a:t>pohybu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40963" name="pole tekstowe 3"/>
          <p:cNvSpPr txBox="1">
            <a:spLocks noChangeArrowheads="1"/>
          </p:cNvSpPr>
          <p:nvPr/>
        </p:nvSpPr>
        <p:spPr bwMode="auto">
          <a:xfrm>
            <a:off x="1763713" y="2349500"/>
            <a:ext cx="6480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 err="1">
                <a:latin typeface="Calibri" pitchFamily="34" charset="0"/>
              </a:rPr>
              <a:t>Pohyb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nahoru</a:t>
            </a:r>
            <a:r>
              <a:rPr lang="pl-PL" b="1" dirty="0">
                <a:latin typeface="Calibri" pitchFamily="34" charset="0"/>
              </a:rPr>
              <a:t>				</a:t>
            </a:r>
            <a:r>
              <a:rPr lang="pl-PL" b="1" dirty="0" err="1">
                <a:latin typeface="Calibri" pitchFamily="34" charset="0"/>
              </a:rPr>
              <a:t>Pohyb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vpřed</a:t>
            </a:r>
            <a:endParaRPr lang="pl-PL" b="1" dirty="0">
              <a:latin typeface="Calibri" pitchFamily="34" charset="0"/>
            </a:endParaRPr>
          </a:p>
        </p:txBody>
      </p:sp>
      <p:sp>
        <p:nvSpPr>
          <p:cNvPr id="40964" name="pole tekstowe 4"/>
          <p:cNvSpPr txBox="1">
            <a:spLocks noChangeArrowheads="1"/>
          </p:cNvSpPr>
          <p:nvPr/>
        </p:nvSpPr>
        <p:spPr bwMode="auto">
          <a:xfrm>
            <a:off x="2946400" y="5581650"/>
            <a:ext cx="467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 dirty="0" err="1">
                <a:latin typeface="Calibri" pitchFamily="34" charset="0"/>
              </a:rPr>
              <a:t>Bílá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šipka</a:t>
            </a:r>
            <a:r>
              <a:rPr lang="pl-PL" b="1" dirty="0">
                <a:latin typeface="Calibri" pitchFamily="34" charset="0"/>
              </a:rPr>
              <a:t>  = </a:t>
            </a:r>
            <a:r>
              <a:rPr lang="pl-PL" b="1" dirty="0" err="1">
                <a:latin typeface="Calibri" pitchFamily="34" charset="0"/>
              </a:rPr>
              <a:t>Levá</a:t>
            </a:r>
            <a:r>
              <a:rPr lang="pl-PL" b="1" dirty="0">
                <a:latin typeface="Calibri" pitchFamily="34" charset="0"/>
              </a:rPr>
              <a:t> </a:t>
            </a:r>
            <a:r>
              <a:rPr lang="pl-PL" b="1" dirty="0" err="1">
                <a:latin typeface="Calibri" pitchFamily="34" charset="0"/>
              </a:rPr>
              <a:t>ruka</a:t>
            </a:r>
            <a:endParaRPr lang="pl-PL" b="1" dirty="0">
              <a:latin typeface="Calibri" pitchFamily="34" charset="0"/>
            </a:endParaRPr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854325"/>
            <a:ext cx="3411537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825" y="2924175"/>
            <a:ext cx="301625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099050"/>
          </a:xfrm>
        </p:spPr>
        <p:txBody>
          <a:bodyPr>
            <a:normAutofit fontScale="90000"/>
          </a:bodyPr>
          <a:lstStyle/>
          <a:p>
            <a:r>
              <a:rPr lang="pl-PL" sz="5400" b="1" dirty="0"/>
              <a:t>SW na </a:t>
            </a:r>
            <a:r>
              <a:rPr lang="pl-PL" sz="5400" b="1" dirty="0" err="1"/>
              <a:t>internetu</a:t>
            </a:r>
            <a:br>
              <a:rPr lang="pl-PL" sz="5400" dirty="0"/>
            </a:br>
            <a:r>
              <a:rPr lang="pl-PL" sz="4000" dirty="0"/>
              <a:t>SW </a:t>
            </a:r>
            <a:r>
              <a:rPr lang="pl-PL" sz="4000" dirty="0" err="1"/>
              <a:t>edit</a:t>
            </a:r>
            <a:r>
              <a:rPr lang="pl-PL" sz="4000" dirty="0"/>
              <a:t> - program pro </a:t>
            </a:r>
            <a:r>
              <a:rPr lang="pl-PL" sz="4000" dirty="0" err="1"/>
              <a:t>zápis</a:t>
            </a:r>
            <a:br>
              <a:rPr lang="pl-PL" sz="4000" dirty="0"/>
            </a:br>
            <a:r>
              <a:rPr lang="pl-PL" sz="4000" dirty="0">
                <a:hlinkClick r:id="rId2"/>
              </a:rPr>
              <a:t>www.signwriting.org</a:t>
            </a:r>
            <a:br>
              <a:rPr lang="pl-PL" sz="4000" dirty="0"/>
            </a:br>
            <a:r>
              <a:rPr lang="pl-PL" sz="4000" dirty="0">
                <a:hlinkClick r:id="rId3"/>
              </a:rPr>
              <a:t>www.signbank.org</a:t>
            </a:r>
            <a:br>
              <a:rPr lang="pl-PL" sz="4000" dirty="0"/>
            </a:br>
            <a:r>
              <a:rPr lang="pl-PL" sz="4000" dirty="0">
                <a:hlinkClick r:id="rId4"/>
              </a:rPr>
              <a:t>www.signwriting.pl</a:t>
            </a:r>
            <a:br>
              <a:rPr lang="pl-PL" sz="4000" dirty="0"/>
            </a:br>
            <a:r>
              <a:rPr lang="pl-PL" sz="5400" dirty="0">
                <a:latin typeface="Calibri" pitchFamily="34" charset="0"/>
                <a:hlinkClick r:id="rId5"/>
              </a:rPr>
              <a:t> </a:t>
            </a:r>
            <a:r>
              <a:rPr lang="pl-PL" sz="3100" dirty="0">
                <a:latin typeface="Calibri" pitchFamily="34" charset="0"/>
                <a:hlinkClick r:id="rId5"/>
              </a:rPr>
              <a:t>http://www.signbank.org/wiki/index.php?title=Main_Page#About_this_Wiki </a:t>
            </a: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Hodnocení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163863"/>
              </p:ext>
            </p:extLst>
          </p:nvPr>
        </p:nvGraphicFramePr>
        <p:xfrm>
          <a:off x="457200" y="1600200"/>
          <a:ext cx="82296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err="1"/>
                        <a:t>Počet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bodů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err="1"/>
                        <a:t>Obsah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prezentace</a:t>
                      </a:r>
                      <a:endParaRPr lang="pl-PL" b="1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Informace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neúplná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často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ne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téma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Povrchní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využití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zdrojů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Chybějící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všechny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povinné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otázky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Malá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adaptace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společně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dohodnuté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úkoly</a:t>
                      </a:r>
                      <a:r>
                        <a:rPr lang="pl-PL" dirty="0"/>
                        <a:t> skupiny.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Příprava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většiny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témat</a:t>
                      </a:r>
                      <a:r>
                        <a:rPr lang="pl-PL" dirty="0"/>
                        <a:t> v </a:t>
                      </a:r>
                      <a:r>
                        <a:rPr lang="pl-PL" dirty="0" err="1"/>
                        <a:t>souladu</a:t>
                      </a:r>
                      <a:r>
                        <a:rPr lang="pl-PL" dirty="0"/>
                        <a:t> s </a:t>
                      </a:r>
                      <a:r>
                        <a:rPr lang="pl-PL" dirty="0" err="1"/>
                        <a:t>tématem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Povrchní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využití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zdrojů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Výrazné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přizpůsobení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společně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dohodnutým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úkolům</a:t>
                      </a:r>
                      <a:r>
                        <a:rPr lang="pl-PL" dirty="0"/>
                        <a:t> skupiny.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err="1"/>
                        <a:t>Kompletní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zpracování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tématu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Úplné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využití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poskytnutých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zdrojů</a:t>
                      </a:r>
                      <a:r>
                        <a:rPr lang="pl-PL" dirty="0"/>
                        <a:t> a </a:t>
                      </a:r>
                      <a:r>
                        <a:rPr lang="pl-PL" dirty="0" err="1"/>
                        <a:t>dalších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informací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Úplné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přizpůsobení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společným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dohodám</a:t>
                      </a:r>
                      <a:r>
                        <a:rPr lang="pl-PL" dirty="0"/>
                        <a:t> skupiny.</a:t>
                      </a:r>
                    </a:p>
                    <a:p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err="1"/>
                        <a:t>Vizuální</a:t>
                      </a:r>
                      <a:r>
                        <a:rPr lang="pl-PL" b="1" dirty="0"/>
                        <a:t> dojem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Špatné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rozmístění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prvků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snímku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Práce</a:t>
                      </a:r>
                      <a:r>
                        <a:rPr lang="pl-PL" dirty="0"/>
                        <a:t> je </a:t>
                      </a:r>
                      <a:r>
                        <a:rPr lang="pl-PL" dirty="0" err="1"/>
                        <a:t>slabě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čitelná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neestetická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Příliš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mnoho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informací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snímku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nebo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absence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informací</a:t>
                      </a:r>
                      <a:r>
                        <a:rPr lang="pl-PL" baseline="0" dirty="0"/>
                        <a:t>.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Obsah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správně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rozmístěn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Správné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množství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snímků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práce</a:t>
                      </a:r>
                      <a:r>
                        <a:rPr lang="pl-PL" dirty="0"/>
                        <a:t> je </a:t>
                      </a:r>
                      <a:r>
                        <a:rPr lang="pl-PL" dirty="0" err="1"/>
                        <a:t>čitelná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Průhledná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čitelná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estetická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práce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Obsah</a:t>
                      </a:r>
                      <a:r>
                        <a:rPr lang="pl-PL" dirty="0"/>
                        <a:t> je </a:t>
                      </a:r>
                      <a:r>
                        <a:rPr lang="pl-PL" dirty="0" err="1"/>
                        <a:t>uspořádaný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Grafické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prvky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jsou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vhodně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vybrány</a:t>
                      </a:r>
                      <a:r>
                        <a:rPr lang="pl-PL" dirty="0"/>
                        <a:t>. 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61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Hodnocení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447134"/>
              </p:ext>
            </p:extLst>
          </p:nvPr>
        </p:nvGraphicFramePr>
        <p:xfrm>
          <a:off x="457200" y="1600200"/>
          <a:ext cx="8229600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err="1"/>
                        <a:t>Počet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bodů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err="1"/>
                        <a:t>Prezentace</a:t>
                      </a:r>
                      <a:endParaRPr lang="pl-PL" b="1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Práce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pouze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přečtená</a:t>
                      </a:r>
                      <a:r>
                        <a:rPr lang="pl-PL" dirty="0"/>
                        <a:t> (</a:t>
                      </a:r>
                      <a:r>
                        <a:rPr lang="pl-PL" dirty="0" err="1"/>
                        <a:t>migována</a:t>
                      </a:r>
                      <a:r>
                        <a:rPr lang="pl-PL" dirty="0"/>
                        <a:t>) studentem, </a:t>
                      </a:r>
                      <a:r>
                        <a:rPr lang="pl-PL" dirty="0" err="1"/>
                        <a:t>slabá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znalost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tématu</a:t>
                      </a:r>
                      <a:r>
                        <a:rPr lang="pl-PL" dirty="0"/>
                        <a:t> a </a:t>
                      </a:r>
                      <a:r>
                        <a:rPr lang="pl-PL" dirty="0" err="1"/>
                        <a:t>slovní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zásoby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Chybí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odpovědi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dodatečné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otázky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učitele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Prezentace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částečně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přečtená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částečně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vyřčena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samostatně</a:t>
                      </a:r>
                      <a:r>
                        <a:rPr lang="pl-PL" dirty="0"/>
                        <a:t> (</a:t>
                      </a:r>
                      <a:r>
                        <a:rPr lang="pl-PL" dirty="0" err="1"/>
                        <a:t>migována</a:t>
                      </a:r>
                      <a:r>
                        <a:rPr lang="pl-PL" dirty="0"/>
                        <a:t>). </a:t>
                      </a:r>
                      <a:r>
                        <a:rPr lang="pl-PL" dirty="0" err="1"/>
                        <a:t>Slabé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odpovědi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otázky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učitele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Prezentace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byla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prezentována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samostatně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velká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znalost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tématu</a:t>
                      </a:r>
                      <a:r>
                        <a:rPr lang="pl-PL" dirty="0"/>
                        <a:t>. </a:t>
                      </a:r>
                      <a:r>
                        <a:rPr lang="pl-PL" dirty="0" err="1"/>
                        <a:t>Schopnost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odpovídat</a:t>
                      </a:r>
                      <a:r>
                        <a:rPr lang="pl-PL" dirty="0"/>
                        <a:t> na </a:t>
                      </a:r>
                      <a:r>
                        <a:rPr lang="pl-PL" dirty="0" err="1"/>
                        <a:t>otázky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učitele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týkající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prezentované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problematiky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err="1"/>
                        <a:t>Zapojení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párů</a:t>
                      </a:r>
                      <a:r>
                        <a:rPr lang="pl-PL" b="1" dirty="0"/>
                        <a:t> a </a:t>
                      </a:r>
                      <a:r>
                        <a:rPr lang="pl-PL" b="1" dirty="0" err="1"/>
                        <a:t>schopnost</a:t>
                      </a:r>
                      <a:r>
                        <a:rPr lang="pl-PL" b="1" dirty="0"/>
                        <a:t> </a:t>
                      </a:r>
                      <a:r>
                        <a:rPr lang="pl-PL" b="1" dirty="0" err="1"/>
                        <a:t>spolupráce</a:t>
                      </a:r>
                      <a:r>
                        <a:rPr lang="pl-PL" b="1" dirty="0"/>
                        <a:t> </a:t>
                      </a:r>
                      <a:r>
                        <a:rPr lang="pl-PL" sz="1400" dirty="0"/>
                        <a:t>(v </a:t>
                      </a:r>
                      <a:r>
                        <a:rPr lang="pl-PL" sz="1400" dirty="0" err="1"/>
                        <a:t>této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části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úkolu</a:t>
                      </a:r>
                      <a:r>
                        <a:rPr lang="pl-PL" sz="1400" dirty="0"/>
                        <a:t> body </a:t>
                      </a:r>
                      <a:r>
                        <a:rPr lang="pl-PL" sz="1400" dirty="0" err="1"/>
                        <a:t>přidělujeme</a:t>
                      </a:r>
                      <a:r>
                        <a:rPr lang="pl-PL" sz="1400" dirty="0"/>
                        <a:t> s </a:t>
                      </a:r>
                      <a:r>
                        <a:rPr lang="pl-PL" sz="1400" dirty="0" err="1"/>
                        <a:t>ohledem</a:t>
                      </a:r>
                      <a:r>
                        <a:rPr lang="pl-PL" sz="1400" dirty="0"/>
                        <a:t> na </a:t>
                      </a:r>
                      <a:r>
                        <a:rPr lang="pl-PL" sz="1400" dirty="0" err="1"/>
                        <a:t>zapojení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studentů</a:t>
                      </a:r>
                      <a:r>
                        <a:rPr lang="pl-PL" sz="1400" dirty="0"/>
                        <a:t> a </a:t>
                      </a:r>
                      <a:r>
                        <a:rPr lang="pl-PL" sz="1400" dirty="0" err="1"/>
                        <a:t>jejich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individuální</a:t>
                      </a:r>
                      <a:r>
                        <a:rPr lang="pl-PL" sz="1400" dirty="0"/>
                        <a:t> </a:t>
                      </a:r>
                      <a:r>
                        <a:rPr lang="pl-PL" sz="1400" dirty="0" err="1"/>
                        <a:t>schopnosti</a:t>
                      </a:r>
                      <a:r>
                        <a:rPr lang="pl-PL" sz="1400" dirty="0"/>
                        <a:t>).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Mírné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zapojení</a:t>
                      </a:r>
                      <a:r>
                        <a:rPr lang="pl-PL" dirty="0"/>
                        <a:t> do </a:t>
                      </a:r>
                      <a:r>
                        <a:rPr lang="pl-PL" dirty="0" err="1"/>
                        <a:t>práce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Průměrné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zapojení</a:t>
                      </a:r>
                      <a:r>
                        <a:rPr lang="pl-PL" dirty="0"/>
                        <a:t> do </a:t>
                      </a:r>
                      <a:r>
                        <a:rPr lang="pl-PL" dirty="0" err="1"/>
                        <a:t>práce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Velké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zapojení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kreativita</a:t>
                      </a:r>
                      <a:r>
                        <a:rPr lang="pl-PL" dirty="0"/>
                        <a:t> a </a:t>
                      </a:r>
                      <a:r>
                        <a:rPr lang="pl-PL" dirty="0" err="1"/>
                        <a:t>iniciování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činností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24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Hodnocení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618105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BODY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HODNOCENÍ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>
                          <a:effectLst/>
                        </a:rPr>
                        <a:t>Nedostatečná</a:t>
                      </a:r>
                      <a:endParaRPr lang="pl-PL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>
                          <a:effectLst/>
                        </a:rPr>
                        <a:t>Dostatečný</a:t>
                      </a:r>
                      <a:endParaRPr lang="pl-PL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>
                          <a:effectLst/>
                        </a:rPr>
                        <a:t>Dostatečný</a:t>
                      </a:r>
                      <a:endParaRPr lang="pl-PL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>
                          <a:effectLst/>
                        </a:rPr>
                        <a:t>Dobře</a:t>
                      </a:r>
                      <a:endParaRPr lang="pl-PL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>
                          <a:effectLst/>
                        </a:rPr>
                        <a:t>Chvalitebně</a:t>
                      </a:r>
                      <a:r>
                        <a:rPr lang="pl-PL" dirty="0">
                          <a:effectLst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>
                          <a:effectLst/>
                        </a:rPr>
                        <a:t>Výborně</a:t>
                      </a:r>
                      <a:endParaRPr lang="pl-PL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53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Závěr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Během</a:t>
            </a:r>
            <a:r>
              <a:rPr lang="pl-PL" dirty="0"/>
              <a:t> </a:t>
            </a:r>
            <a:r>
              <a:rPr lang="pl-PL" dirty="0" err="1"/>
              <a:t>psaní</a:t>
            </a:r>
            <a:r>
              <a:rPr lang="pl-PL" dirty="0"/>
              <a:t> </a:t>
            </a:r>
            <a:r>
              <a:rPr lang="pl-PL" dirty="0" err="1"/>
              <a:t>tohoto</a:t>
            </a:r>
            <a:r>
              <a:rPr lang="pl-PL" dirty="0"/>
              <a:t> </a:t>
            </a:r>
            <a:r>
              <a:rPr lang="pl-PL" dirty="0" err="1"/>
              <a:t>úkolu</a:t>
            </a:r>
            <a:r>
              <a:rPr lang="pl-PL" dirty="0"/>
              <a:t> </a:t>
            </a:r>
            <a:r>
              <a:rPr lang="pl-PL" dirty="0" err="1"/>
              <a:t>jste</a:t>
            </a:r>
            <a:r>
              <a:rPr lang="pl-PL" dirty="0"/>
              <a:t> </a:t>
            </a:r>
            <a:r>
              <a:rPr lang="pl-PL" dirty="0" err="1"/>
              <a:t>získali</a:t>
            </a:r>
            <a:r>
              <a:rPr lang="pl-PL" dirty="0"/>
              <a:t> </a:t>
            </a:r>
            <a:r>
              <a:rPr lang="pl-PL" dirty="0" err="1"/>
              <a:t>mnoho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:</a:t>
            </a:r>
          </a:p>
          <a:p>
            <a:r>
              <a:rPr lang="pl-PL" dirty="0" err="1"/>
              <a:t>Seznámili</a:t>
            </a:r>
            <a:r>
              <a:rPr lang="pl-PL" dirty="0"/>
              <a:t> </a:t>
            </a:r>
            <a:r>
              <a:rPr lang="pl-PL" dirty="0" err="1"/>
              <a:t>jste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s </a:t>
            </a:r>
            <a:r>
              <a:rPr lang="pl-PL" dirty="0" err="1"/>
              <a:t>historií</a:t>
            </a:r>
            <a:r>
              <a:rPr lang="pl-PL" dirty="0"/>
              <a:t>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Writingu</a:t>
            </a:r>
            <a:endParaRPr lang="pl-PL" dirty="0"/>
          </a:p>
          <a:p>
            <a:r>
              <a:rPr lang="pl-PL" dirty="0" err="1"/>
              <a:t>Znáte</a:t>
            </a:r>
            <a:r>
              <a:rPr lang="pl-PL" dirty="0"/>
              <a:t> </a:t>
            </a:r>
            <a:r>
              <a:rPr lang="pl-PL" dirty="0" err="1"/>
              <a:t>základy</a:t>
            </a:r>
            <a:r>
              <a:rPr lang="pl-PL" dirty="0"/>
              <a:t> </a:t>
            </a:r>
            <a:r>
              <a:rPr lang="pl-PL" dirty="0" err="1"/>
              <a:t>písma</a:t>
            </a:r>
            <a:r>
              <a:rPr lang="pl-PL" dirty="0"/>
              <a:t> pro </a:t>
            </a:r>
            <a:r>
              <a:rPr lang="pl-PL" dirty="0" err="1"/>
              <a:t>neslyšící</a:t>
            </a:r>
            <a:endParaRPr lang="pl-PL" dirty="0"/>
          </a:p>
          <a:p>
            <a:r>
              <a:rPr lang="pl-PL" dirty="0" err="1"/>
              <a:t>Znáte</a:t>
            </a:r>
            <a:r>
              <a:rPr lang="pl-PL" dirty="0"/>
              <a:t> </a:t>
            </a:r>
            <a:r>
              <a:rPr lang="pl-PL" dirty="0" err="1"/>
              <a:t>způsoby</a:t>
            </a:r>
            <a:r>
              <a:rPr lang="pl-PL" dirty="0"/>
              <a:t> </a:t>
            </a:r>
            <a:r>
              <a:rPr lang="pl-PL" dirty="0" err="1"/>
              <a:t>zápisu</a:t>
            </a:r>
            <a:r>
              <a:rPr lang="pl-PL" dirty="0"/>
              <a:t> </a:t>
            </a:r>
            <a:r>
              <a:rPr lang="pl-PL" dirty="0" err="1"/>
              <a:t>znaků</a:t>
            </a:r>
            <a:r>
              <a:rPr lang="pl-PL" dirty="0"/>
              <a:t> pro </a:t>
            </a:r>
            <a:r>
              <a:rPr lang="pl-PL" dirty="0" err="1"/>
              <a:t>neslyšící</a:t>
            </a:r>
            <a:endParaRPr lang="pl-PL" dirty="0"/>
          </a:p>
          <a:p>
            <a:r>
              <a:rPr lang="pl-PL" dirty="0" err="1"/>
              <a:t>Naučili</a:t>
            </a:r>
            <a:r>
              <a:rPr lang="pl-PL" dirty="0"/>
              <a:t> </a:t>
            </a:r>
            <a:r>
              <a:rPr lang="pl-PL" dirty="0" err="1"/>
              <a:t>jste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používat</a:t>
            </a:r>
            <a:r>
              <a:rPr lang="pl-PL" dirty="0"/>
              <a:t> </a:t>
            </a:r>
            <a:r>
              <a:rPr lang="pl-PL" dirty="0" err="1"/>
              <a:t>písmo</a:t>
            </a:r>
            <a:r>
              <a:rPr lang="pl-PL" dirty="0"/>
              <a:t> pro </a:t>
            </a:r>
            <a:r>
              <a:rPr lang="pl-PL" dirty="0" err="1"/>
              <a:t>neslyšící</a:t>
            </a:r>
            <a:r>
              <a:rPr lang="pl-PL" dirty="0"/>
              <a:t> a poznali </a:t>
            </a:r>
            <a:r>
              <a:rPr lang="pl-PL" dirty="0" err="1"/>
              <a:t>jste</a:t>
            </a:r>
            <a:r>
              <a:rPr lang="pl-PL" dirty="0"/>
              <a:t> </a:t>
            </a:r>
            <a:r>
              <a:rPr lang="pl-PL" dirty="0" err="1"/>
              <a:t>pravidla</a:t>
            </a:r>
            <a:r>
              <a:rPr lang="pl-PL" dirty="0"/>
              <a:t> </a:t>
            </a:r>
            <a:r>
              <a:rPr lang="pl-PL" dirty="0" err="1"/>
              <a:t>gramatiky</a:t>
            </a:r>
            <a:r>
              <a:rPr lang="pl-PL" dirty="0"/>
              <a:t> PJM</a:t>
            </a:r>
          </a:p>
        </p:txBody>
      </p:sp>
    </p:spTree>
    <p:extLst>
      <p:ext uri="{BB962C8B-B14F-4D97-AF65-F5344CB8AC3E}">
        <p14:creationId xmlns:p14="http://schemas.microsoft.com/office/powerpoint/2010/main" val="834159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Závěr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Naučili</a:t>
            </a:r>
            <a:r>
              <a:rPr lang="pl-PL" dirty="0"/>
              <a:t> </a:t>
            </a:r>
            <a:r>
              <a:rPr lang="pl-PL" dirty="0" err="1"/>
              <a:t>jste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využívat</a:t>
            </a:r>
            <a:r>
              <a:rPr lang="pl-PL" dirty="0"/>
              <a:t> </a:t>
            </a:r>
            <a:r>
              <a:rPr lang="pl-PL" dirty="0" err="1"/>
              <a:t>různé</a:t>
            </a:r>
            <a:r>
              <a:rPr lang="pl-PL" dirty="0"/>
              <a:t> </a:t>
            </a:r>
            <a:r>
              <a:rPr lang="pl-PL" dirty="0" err="1"/>
              <a:t>internetové</a:t>
            </a:r>
            <a:r>
              <a:rPr lang="pl-PL" dirty="0"/>
              <a:t> zdroje a poznali </a:t>
            </a:r>
            <a:r>
              <a:rPr lang="pl-PL" dirty="0" err="1"/>
              <a:t>jste</a:t>
            </a:r>
            <a:r>
              <a:rPr lang="pl-PL" dirty="0"/>
              <a:t> </a:t>
            </a:r>
            <a:r>
              <a:rPr lang="pl-PL" dirty="0" err="1"/>
              <a:t>zásady</a:t>
            </a:r>
            <a:r>
              <a:rPr lang="pl-PL" dirty="0"/>
              <a:t> </a:t>
            </a:r>
            <a:r>
              <a:rPr lang="pl-PL" dirty="0" err="1"/>
              <a:t>bezpečného</a:t>
            </a:r>
            <a:r>
              <a:rPr lang="pl-PL" dirty="0"/>
              <a:t> </a:t>
            </a:r>
            <a:r>
              <a:rPr lang="pl-PL" dirty="0" err="1"/>
              <a:t>používání</a:t>
            </a:r>
            <a:r>
              <a:rPr lang="pl-PL" dirty="0"/>
              <a:t> </a:t>
            </a:r>
            <a:r>
              <a:rPr lang="pl-PL" dirty="0" err="1"/>
              <a:t>internetu</a:t>
            </a:r>
            <a:r>
              <a:rPr lang="pl-PL" dirty="0"/>
              <a:t>.</a:t>
            </a:r>
          </a:p>
          <a:p>
            <a:r>
              <a:rPr lang="pl-PL" dirty="0" err="1"/>
              <a:t>Naučili</a:t>
            </a:r>
            <a:r>
              <a:rPr lang="pl-PL" dirty="0"/>
              <a:t> </a:t>
            </a:r>
            <a:r>
              <a:rPr lang="pl-PL" dirty="0" err="1"/>
              <a:t>jste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obtížného</a:t>
            </a:r>
            <a:r>
              <a:rPr lang="pl-PL" dirty="0"/>
              <a:t> </a:t>
            </a:r>
            <a:r>
              <a:rPr lang="pl-PL" dirty="0" err="1"/>
              <a:t>umění</a:t>
            </a:r>
            <a:r>
              <a:rPr lang="pl-PL" dirty="0"/>
              <a:t> kompromisu - tedy </a:t>
            </a:r>
            <a:r>
              <a:rPr lang="pl-PL" dirty="0" err="1"/>
              <a:t>dohodnutí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skupině</a:t>
            </a:r>
            <a:r>
              <a:rPr lang="pl-PL" dirty="0"/>
              <a:t>, </a:t>
            </a:r>
            <a:r>
              <a:rPr lang="pl-PL" dirty="0" err="1"/>
              <a:t>když</a:t>
            </a:r>
            <a:r>
              <a:rPr lang="pl-PL" dirty="0"/>
              <a:t> </a:t>
            </a:r>
            <a:r>
              <a:rPr lang="pl-PL" dirty="0" err="1"/>
              <a:t>každý</a:t>
            </a:r>
            <a:r>
              <a:rPr lang="pl-PL" dirty="0"/>
              <a:t> z </a:t>
            </a:r>
            <a:r>
              <a:rPr lang="pl-PL" dirty="0" err="1"/>
              <a:t>vás</a:t>
            </a:r>
            <a:r>
              <a:rPr lang="pl-PL" dirty="0"/>
              <a:t> </a:t>
            </a:r>
            <a:r>
              <a:rPr lang="pl-PL" dirty="0" err="1"/>
              <a:t>má</a:t>
            </a:r>
            <a:r>
              <a:rPr lang="pl-PL" dirty="0"/>
              <a:t> </a:t>
            </a:r>
            <a:r>
              <a:rPr lang="pl-PL" dirty="0" err="1"/>
              <a:t>jiný</a:t>
            </a:r>
            <a:r>
              <a:rPr lang="pl-PL" dirty="0"/>
              <a:t> </a:t>
            </a:r>
            <a:r>
              <a:rPr lang="pl-PL" dirty="0" err="1"/>
              <a:t>názor</a:t>
            </a:r>
            <a:r>
              <a:rPr lang="pl-PL" dirty="0"/>
              <a:t>.</a:t>
            </a:r>
          </a:p>
          <a:p>
            <a:r>
              <a:rPr lang="pl-PL" dirty="0" err="1"/>
              <a:t>Také</a:t>
            </a:r>
            <a:r>
              <a:rPr lang="pl-PL" dirty="0"/>
              <a:t> </a:t>
            </a:r>
            <a:r>
              <a:rPr lang="pl-PL" dirty="0" err="1"/>
              <a:t>jste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seznámili</a:t>
            </a:r>
            <a:r>
              <a:rPr lang="pl-PL" dirty="0"/>
              <a:t> s </a:t>
            </a:r>
            <a:r>
              <a:rPr lang="pl-PL" dirty="0" err="1"/>
              <a:t>uměním</a:t>
            </a:r>
            <a:r>
              <a:rPr lang="pl-PL" dirty="0"/>
              <a:t> </a:t>
            </a:r>
            <a:r>
              <a:rPr lang="pl-PL" dirty="0" err="1"/>
              <a:t>spolupráce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skupině</a:t>
            </a:r>
            <a:r>
              <a:rPr lang="pl-PL" dirty="0"/>
              <a:t> </a:t>
            </a:r>
            <a:r>
              <a:rPr lang="pl-PL" dirty="0" err="1"/>
              <a:t>vrstevníků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17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Obsah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pl-PL" dirty="0" err="1"/>
              <a:t>Úvod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2. </a:t>
            </a:r>
            <a:r>
              <a:rPr lang="pl-PL" dirty="0" err="1"/>
              <a:t>Úkoly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3. </a:t>
            </a:r>
            <a:r>
              <a:rPr lang="pl-PL" dirty="0" err="1"/>
              <a:t>Preces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4. Zdroje</a:t>
            </a:r>
          </a:p>
          <a:p>
            <a:pPr marL="0" indent="0">
              <a:buNone/>
            </a:pPr>
            <a:r>
              <a:rPr lang="pl-PL" dirty="0"/>
              <a:t>5. </a:t>
            </a:r>
            <a:r>
              <a:rPr lang="pl-PL" dirty="0" err="1"/>
              <a:t>Hodnocení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6. </a:t>
            </a:r>
            <a:r>
              <a:rPr lang="pl-PL" dirty="0" err="1"/>
              <a:t>Závěr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7. </a:t>
            </a:r>
            <a:r>
              <a:rPr lang="pl-PL" dirty="0" err="1"/>
              <a:t>Průvodce</a:t>
            </a:r>
            <a:r>
              <a:rPr lang="pl-PL" dirty="0"/>
              <a:t> </a:t>
            </a:r>
            <a:r>
              <a:rPr lang="pl-PL" dirty="0" err="1"/>
              <a:t>učitele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 err="1"/>
              <a:t>Průvodce</a:t>
            </a:r>
            <a:r>
              <a:rPr lang="pl-PL" dirty="0"/>
              <a:t> </a:t>
            </a:r>
            <a:r>
              <a:rPr lang="pl-PL" dirty="0" err="1"/>
              <a:t>učitele</a:t>
            </a:r>
            <a:r>
              <a:rPr lang="pl-PL" dirty="0"/>
              <a:t>:</a:t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1. </a:t>
            </a:r>
            <a:r>
              <a:rPr lang="pl-PL" dirty="0" err="1"/>
              <a:t>Tento</a:t>
            </a:r>
            <a:r>
              <a:rPr lang="pl-PL" dirty="0"/>
              <a:t> projekt </a:t>
            </a:r>
            <a:r>
              <a:rPr lang="pl-PL" dirty="0" err="1"/>
              <a:t>může</a:t>
            </a:r>
            <a:r>
              <a:rPr lang="pl-PL" dirty="0"/>
              <a:t> </a:t>
            </a:r>
            <a:r>
              <a:rPr lang="pl-PL" dirty="0" err="1"/>
              <a:t>být</a:t>
            </a:r>
            <a:r>
              <a:rPr lang="pl-PL" dirty="0"/>
              <a:t> pro </a:t>
            </a:r>
            <a:r>
              <a:rPr lang="pl-PL" dirty="0" err="1"/>
              <a:t>žáky</a:t>
            </a:r>
            <a:r>
              <a:rPr lang="pl-PL" dirty="0"/>
              <a:t> </a:t>
            </a:r>
            <a:r>
              <a:rPr lang="pl-PL" dirty="0" err="1"/>
              <a:t>poměrně</a:t>
            </a:r>
            <a:r>
              <a:rPr lang="pl-PL" dirty="0"/>
              <a:t> </a:t>
            </a:r>
            <a:r>
              <a:rPr lang="pl-PL" dirty="0" err="1"/>
              <a:t>obtížný</a:t>
            </a:r>
            <a:r>
              <a:rPr lang="pl-PL" dirty="0"/>
              <a:t>, </a:t>
            </a:r>
            <a:r>
              <a:rPr lang="pl-PL" dirty="0" err="1"/>
              <a:t>protože</a:t>
            </a:r>
            <a:r>
              <a:rPr lang="pl-PL" dirty="0"/>
              <a:t> </a:t>
            </a:r>
            <a:r>
              <a:rPr lang="pl-PL" dirty="0" err="1"/>
              <a:t>musí</a:t>
            </a:r>
            <a:r>
              <a:rPr lang="pl-PL" dirty="0"/>
              <a:t> </a:t>
            </a:r>
            <a:r>
              <a:rPr lang="pl-PL" dirty="0" err="1"/>
              <a:t>spojit</a:t>
            </a:r>
            <a:r>
              <a:rPr lang="pl-PL" dirty="0"/>
              <a:t> </a:t>
            </a:r>
            <a:r>
              <a:rPr lang="pl-PL" dirty="0" err="1"/>
              <a:t>několik</a:t>
            </a:r>
            <a:r>
              <a:rPr lang="pl-PL" dirty="0"/>
              <a:t> </a:t>
            </a:r>
            <a:r>
              <a:rPr lang="pl-PL" dirty="0" err="1"/>
              <a:t>témat</a:t>
            </a:r>
            <a:r>
              <a:rPr lang="pl-PL" dirty="0"/>
              <a:t>. </a:t>
            </a:r>
            <a:r>
              <a:rPr lang="pl-PL" dirty="0" err="1"/>
              <a:t>Učitel</a:t>
            </a:r>
            <a:r>
              <a:rPr lang="pl-PL" dirty="0"/>
              <a:t> by </a:t>
            </a:r>
            <a:r>
              <a:rPr lang="pl-PL" dirty="0" err="1"/>
              <a:t>měl</a:t>
            </a:r>
            <a:r>
              <a:rPr lang="pl-PL" dirty="0"/>
              <a:t> </a:t>
            </a:r>
            <a:r>
              <a:rPr lang="pl-PL" dirty="0" err="1"/>
              <a:t>koordinovat</a:t>
            </a:r>
            <a:r>
              <a:rPr lang="pl-PL" dirty="0"/>
              <a:t> </a:t>
            </a:r>
            <a:r>
              <a:rPr lang="pl-PL" dirty="0" err="1"/>
              <a:t>práci</a:t>
            </a:r>
            <a:r>
              <a:rPr lang="pl-PL" dirty="0"/>
              <a:t> </a:t>
            </a:r>
            <a:r>
              <a:rPr lang="pl-PL" dirty="0" err="1"/>
              <a:t>žáků</a:t>
            </a:r>
            <a:r>
              <a:rPr lang="pl-PL" dirty="0"/>
              <a:t> a na </a:t>
            </a:r>
            <a:r>
              <a:rPr lang="pl-PL" dirty="0" err="1"/>
              <a:t>jednotlivých</a:t>
            </a:r>
            <a:r>
              <a:rPr lang="pl-PL" dirty="0"/>
              <a:t> </a:t>
            </a:r>
            <a:r>
              <a:rPr lang="pl-PL" dirty="0" err="1"/>
              <a:t>etapách</a:t>
            </a:r>
            <a:r>
              <a:rPr lang="pl-PL" dirty="0"/>
              <a:t> </a:t>
            </a:r>
            <a:r>
              <a:rPr lang="pl-PL" dirty="0" err="1"/>
              <a:t>kontrolovat</a:t>
            </a:r>
            <a:r>
              <a:rPr lang="pl-PL" dirty="0"/>
              <a:t>, zda si </a:t>
            </a:r>
            <a:r>
              <a:rPr lang="pl-PL" dirty="0" err="1"/>
              <a:t>žáci</a:t>
            </a:r>
            <a:r>
              <a:rPr lang="pl-PL" dirty="0"/>
              <a:t> </a:t>
            </a:r>
            <a:r>
              <a:rPr lang="pl-PL" dirty="0" err="1"/>
              <a:t>vše</a:t>
            </a:r>
            <a:r>
              <a:rPr lang="pl-PL" dirty="0"/>
              <a:t> </a:t>
            </a:r>
            <a:r>
              <a:rPr lang="pl-PL" dirty="0" err="1"/>
              <a:t>poradili</a:t>
            </a:r>
            <a:r>
              <a:rPr lang="pl-PL" dirty="0"/>
              <a:t>:</a:t>
            </a:r>
          </a:p>
          <a:p>
            <a:r>
              <a:rPr lang="pl-PL" dirty="0" err="1"/>
              <a:t>Seznámení</a:t>
            </a:r>
            <a:r>
              <a:rPr lang="pl-PL" dirty="0"/>
              <a:t> </a:t>
            </a:r>
            <a:r>
              <a:rPr lang="pl-PL" dirty="0" err="1"/>
              <a:t>žáků</a:t>
            </a:r>
            <a:r>
              <a:rPr lang="pl-PL" dirty="0"/>
              <a:t> s projektem a </a:t>
            </a:r>
            <a:r>
              <a:rPr lang="pl-PL" dirty="0" err="1"/>
              <a:t>jeho</a:t>
            </a:r>
            <a:r>
              <a:rPr lang="pl-PL" dirty="0"/>
              <a:t> </a:t>
            </a:r>
            <a:r>
              <a:rPr lang="pl-PL" dirty="0" err="1"/>
              <a:t>úkoly</a:t>
            </a:r>
            <a:endParaRPr lang="pl-PL" dirty="0"/>
          </a:p>
          <a:p>
            <a:r>
              <a:rPr lang="pl-PL" dirty="0" err="1"/>
              <a:t>Procházení</a:t>
            </a:r>
            <a:r>
              <a:rPr lang="pl-PL" dirty="0"/>
              <a:t> </a:t>
            </a:r>
            <a:r>
              <a:rPr lang="pl-PL" dirty="0" err="1"/>
              <a:t>vybraných</a:t>
            </a:r>
            <a:r>
              <a:rPr lang="pl-PL" dirty="0"/>
              <a:t> </a:t>
            </a:r>
            <a:r>
              <a:rPr lang="pl-PL" dirty="0" err="1"/>
              <a:t>internetových</a:t>
            </a:r>
            <a:r>
              <a:rPr lang="pl-PL" dirty="0"/>
              <a:t> </a:t>
            </a:r>
            <a:r>
              <a:rPr lang="pl-PL" dirty="0" err="1"/>
              <a:t>zdrojů</a:t>
            </a:r>
            <a:r>
              <a:rPr lang="pl-PL" dirty="0"/>
              <a:t> s </a:t>
            </a:r>
            <a:r>
              <a:rPr lang="pl-PL" dirty="0" err="1"/>
              <a:t>žáky</a:t>
            </a:r>
            <a:endParaRPr lang="pl-PL" dirty="0"/>
          </a:p>
          <a:p>
            <a:r>
              <a:rPr lang="pl-PL" dirty="0"/>
              <a:t>Pomoc </a:t>
            </a:r>
            <a:r>
              <a:rPr lang="pl-PL" dirty="0" err="1"/>
              <a:t>žákům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vypracování</a:t>
            </a:r>
            <a:r>
              <a:rPr lang="pl-PL" dirty="0"/>
              <a:t> </a:t>
            </a:r>
            <a:r>
              <a:rPr lang="pl-PL" dirty="0" err="1"/>
              <a:t>společných</a:t>
            </a:r>
            <a:r>
              <a:rPr lang="pl-PL" dirty="0"/>
              <a:t> </a:t>
            </a:r>
            <a:r>
              <a:rPr lang="pl-PL" dirty="0" err="1"/>
              <a:t>řešení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stanovování</a:t>
            </a:r>
            <a:r>
              <a:rPr lang="pl-PL" dirty="0"/>
              <a:t> </a:t>
            </a:r>
            <a:r>
              <a:rPr lang="pl-PL" dirty="0" err="1"/>
              <a:t>tématu</a:t>
            </a:r>
            <a:endParaRPr lang="pl-PL" dirty="0"/>
          </a:p>
          <a:p>
            <a:r>
              <a:rPr lang="pl-PL" dirty="0"/>
              <a:t>Pomoc </a:t>
            </a:r>
            <a:r>
              <a:rPr lang="pl-PL" dirty="0" err="1"/>
              <a:t>žákům</a:t>
            </a:r>
            <a:r>
              <a:rPr lang="pl-PL" dirty="0"/>
              <a:t> s </a:t>
            </a:r>
            <a:r>
              <a:rPr lang="pl-PL" dirty="0" err="1"/>
              <a:t>dodržováním</a:t>
            </a:r>
            <a:r>
              <a:rPr lang="pl-PL" dirty="0"/>
              <a:t> </a:t>
            </a:r>
            <a:r>
              <a:rPr lang="pl-PL" dirty="0" err="1"/>
              <a:t>termínů</a:t>
            </a:r>
            <a:r>
              <a:rPr lang="pl-PL" dirty="0"/>
              <a:t> a </a:t>
            </a:r>
            <a:r>
              <a:rPr lang="pl-PL" dirty="0" err="1"/>
              <a:t>spolupráce</a:t>
            </a:r>
            <a:r>
              <a:rPr lang="pl-PL" dirty="0"/>
              <a:t> na podporu </a:t>
            </a:r>
            <a:r>
              <a:rPr lang="pl-PL" dirty="0" err="1"/>
              <a:t>učitele</a:t>
            </a:r>
            <a:r>
              <a:rPr lang="pl-PL" dirty="0"/>
              <a:t> </a:t>
            </a:r>
            <a:r>
              <a:rPr lang="pl-PL" dirty="0" err="1"/>
              <a:t>jazyka</a:t>
            </a:r>
            <a:r>
              <a:rPr lang="pl-PL" dirty="0"/>
              <a:t> </a:t>
            </a:r>
            <a:r>
              <a:rPr lang="pl-PL" dirty="0" err="1"/>
              <a:t>posunkového</a:t>
            </a:r>
            <a:r>
              <a:rPr lang="pl-PL" dirty="0"/>
              <a:t>, </a:t>
            </a:r>
            <a:r>
              <a:rPr lang="pl-PL" dirty="0" err="1"/>
              <a:t>informatiky</a:t>
            </a:r>
            <a:r>
              <a:rPr lang="pl-PL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45930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Průvodce</a:t>
            </a:r>
            <a:r>
              <a:rPr lang="pl-PL" dirty="0"/>
              <a:t> </a:t>
            </a:r>
            <a:r>
              <a:rPr lang="pl-PL" dirty="0" err="1"/>
              <a:t>učitele</a:t>
            </a:r>
            <a:r>
              <a:rPr lang="pl-PL" dirty="0"/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tvorbě</a:t>
            </a:r>
            <a:r>
              <a:rPr lang="pl-PL" dirty="0"/>
              <a:t> </a:t>
            </a:r>
            <a:r>
              <a:rPr lang="pl-PL" dirty="0" err="1"/>
              <a:t>prezentace</a:t>
            </a:r>
            <a:r>
              <a:rPr lang="pl-PL" dirty="0"/>
              <a:t> </a:t>
            </a:r>
            <a:r>
              <a:rPr lang="pl-PL" dirty="0" err="1"/>
              <a:t>mohou</a:t>
            </a:r>
            <a:r>
              <a:rPr lang="pl-PL" dirty="0"/>
              <a:t> </a:t>
            </a:r>
            <a:r>
              <a:rPr lang="pl-PL" dirty="0" err="1"/>
              <a:t>žákům</a:t>
            </a:r>
            <a:r>
              <a:rPr lang="pl-PL" dirty="0"/>
              <a:t> </a:t>
            </a:r>
            <a:r>
              <a:rPr lang="pl-PL" dirty="0" err="1"/>
              <a:t>pomoci</a:t>
            </a:r>
            <a:r>
              <a:rPr lang="pl-PL" dirty="0"/>
              <a:t> </a:t>
            </a:r>
            <a:r>
              <a:rPr lang="pl-PL" dirty="0" err="1"/>
              <a:t>rodiče</a:t>
            </a:r>
            <a:r>
              <a:rPr lang="pl-PL" dirty="0"/>
              <a:t>, </a:t>
            </a:r>
            <a:r>
              <a:rPr lang="pl-PL" dirty="0" err="1"/>
              <a:t>zejména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procházení</a:t>
            </a:r>
            <a:r>
              <a:rPr lang="pl-PL" dirty="0"/>
              <a:t> </a:t>
            </a:r>
            <a:r>
              <a:rPr lang="pl-PL" dirty="0" err="1"/>
              <a:t>internetových</a:t>
            </a:r>
            <a:r>
              <a:rPr lang="pl-PL" dirty="0"/>
              <a:t> </a:t>
            </a:r>
            <a:r>
              <a:rPr lang="pl-PL" dirty="0" err="1"/>
              <a:t>stránek</a:t>
            </a:r>
            <a:r>
              <a:rPr lang="pl-PL" dirty="0"/>
              <a:t> a </a:t>
            </a:r>
            <a:r>
              <a:rPr lang="pl-PL" dirty="0" err="1"/>
              <a:t>výběru</a:t>
            </a:r>
            <a:r>
              <a:rPr lang="pl-PL" dirty="0"/>
              <a:t> </a:t>
            </a:r>
            <a:r>
              <a:rPr lang="pl-PL" dirty="0" err="1"/>
              <a:t>vhodných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 k </a:t>
            </a:r>
            <a:r>
              <a:rPr lang="pl-PL" dirty="0" err="1"/>
              <a:t>prezentaci</a:t>
            </a:r>
            <a:r>
              <a:rPr lang="pl-PL" dirty="0"/>
              <a:t>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l-PL" dirty="0" err="1"/>
              <a:t>Učitel</a:t>
            </a:r>
            <a:r>
              <a:rPr lang="pl-PL" dirty="0"/>
              <a:t> by </a:t>
            </a:r>
            <a:r>
              <a:rPr lang="pl-PL" dirty="0" err="1"/>
              <a:t>měl</a:t>
            </a:r>
            <a:r>
              <a:rPr lang="pl-PL" dirty="0"/>
              <a:t> </a:t>
            </a:r>
            <a:r>
              <a:rPr lang="pl-PL" dirty="0" err="1"/>
              <a:t>upozornit</a:t>
            </a:r>
            <a:r>
              <a:rPr lang="pl-PL" dirty="0"/>
              <a:t> </a:t>
            </a:r>
            <a:r>
              <a:rPr lang="pl-PL" dirty="0" err="1"/>
              <a:t>žáky</a:t>
            </a:r>
            <a:r>
              <a:rPr lang="pl-PL" dirty="0"/>
              <a:t>, aby </a:t>
            </a:r>
            <a:r>
              <a:rPr lang="pl-PL" dirty="0" err="1"/>
              <a:t>připravovaná</a:t>
            </a:r>
            <a:r>
              <a:rPr lang="pl-PL" dirty="0"/>
              <a:t> </a:t>
            </a:r>
            <a:r>
              <a:rPr lang="pl-PL" dirty="0" err="1"/>
              <a:t>prezentace</a:t>
            </a:r>
            <a:r>
              <a:rPr lang="pl-PL" dirty="0"/>
              <a:t> </a:t>
            </a:r>
            <a:r>
              <a:rPr lang="pl-PL" dirty="0" err="1"/>
              <a:t>byla</a:t>
            </a:r>
            <a:r>
              <a:rPr lang="pl-PL" dirty="0"/>
              <a:t> </a:t>
            </a:r>
            <a:r>
              <a:rPr lang="pl-PL" dirty="0" err="1"/>
              <a:t>promyšlená</a:t>
            </a:r>
            <a:r>
              <a:rPr lang="pl-PL" dirty="0"/>
              <a:t>, tak aby </a:t>
            </a:r>
            <a:r>
              <a:rPr lang="pl-PL" dirty="0" err="1"/>
              <a:t>ji</a:t>
            </a:r>
            <a:r>
              <a:rPr lang="pl-PL" dirty="0"/>
              <a:t> </a:t>
            </a:r>
            <a:r>
              <a:rPr lang="pl-PL" dirty="0" err="1"/>
              <a:t>mohli</a:t>
            </a:r>
            <a:r>
              <a:rPr lang="pl-PL" dirty="0"/>
              <a:t> </a:t>
            </a:r>
            <a:r>
              <a:rPr lang="pl-PL" dirty="0" err="1"/>
              <a:t>později</a:t>
            </a:r>
            <a:r>
              <a:rPr lang="pl-PL" dirty="0"/>
              <a:t> </a:t>
            </a:r>
            <a:r>
              <a:rPr lang="pl-PL" dirty="0" err="1"/>
              <a:t>přehledně</a:t>
            </a:r>
            <a:r>
              <a:rPr lang="pl-PL" dirty="0"/>
              <a:t> </a:t>
            </a:r>
            <a:r>
              <a:rPr lang="pl-PL" dirty="0" err="1"/>
              <a:t>prezentovat</a:t>
            </a:r>
            <a:r>
              <a:rPr lang="pl-PL" dirty="0"/>
              <a:t> na </a:t>
            </a:r>
            <a:r>
              <a:rPr lang="pl-PL" dirty="0" err="1"/>
              <a:t>fóru</a:t>
            </a:r>
            <a:r>
              <a:rPr lang="pl-PL" dirty="0"/>
              <a:t> </a:t>
            </a:r>
            <a:r>
              <a:rPr lang="pl-PL" dirty="0" err="1"/>
              <a:t>třídy</a:t>
            </a:r>
            <a:r>
              <a:rPr lang="pl-PL" dirty="0"/>
              <a:t>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l-PL" dirty="0" err="1"/>
              <a:t>Učitel</a:t>
            </a:r>
            <a:r>
              <a:rPr lang="pl-PL" dirty="0"/>
              <a:t> </a:t>
            </a:r>
            <a:r>
              <a:rPr lang="pl-PL" dirty="0" err="1"/>
              <a:t>může</a:t>
            </a:r>
            <a:r>
              <a:rPr lang="pl-PL" dirty="0"/>
              <a:t> </a:t>
            </a:r>
            <a:r>
              <a:rPr lang="pl-PL" dirty="0" err="1"/>
              <a:t>sám</a:t>
            </a:r>
            <a:r>
              <a:rPr lang="pl-PL" dirty="0"/>
              <a:t> </a:t>
            </a:r>
            <a:r>
              <a:rPr lang="pl-PL" dirty="0" err="1"/>
              <a:t>rozhodnout</a:t>
            </a:r>
            <a:r>
              <a:rPr lang="pl-PL" dirty="0"/>
              <a:t> o </a:t>
            </a:r>
            <a:r>
              <a:rPr lang="pl-PL" dirty="0" err="1"/>
              <a:t>formě</a:t>
            </a:r>
            <a:r>
              <a:rPr lang="pl-PL" dirty="0"/>
              <a:t> </a:t>
            </a:r>
            <a:r>
              <a:rPr lang="pl-PL" dirty="0" err="1"/>
              <a:t>prezentace</a:t>
            </a:r>
            <a:r>
              <a:rPr lang="pl-PL" dirty="0"/>
              <a:t> projektu. Forma </a:t>
            </a:r>
            <a:r>
              <a:rPr lang="pl-PL" dirty="0" err="1"/>
              <a:t>prezentace</a:t>
            </a:r>
            <a:r>
              <a:rPr lang="pl-PL" dirty="0"/>
              <a:t> </a:t>
            </a:r>
            <a:r>
              <a:rPr lang="pl-PL" dirty="0" err="1"/>
              <a:t>musí</a:t>
            </a:r>
            <a:r>
              <a:rPr lang="pl-PL" dirty="0"/>
              <a:t> </a:t>
            </a:r>
            <a:r>
              <a:rPr lang="pl-PL" dirty="0" err="1"/>
              <a:t>brát</a:t>
            </a:r>
            <a:r>
              <a:rPr lang="pl-PL" dirty="0"/>
              <a:t> v </a:t>
            </a:r>
            <a:r>
              <a:rPr lang="pl-PL" dirty="0" err="1"/>
              <a:t>úvahu</a:t>
            </a:r>
            <a:r>
              <a:rPr lang="pl-PL" dirty="0"/>
              <a:t> </a:t>
            </a:r>
            <a:r>
              <a:rPr lang="pl-PL" dirty="0" err="1"/>
              <a:t>individuální</a:t>
            </a:r>
            <a:r>
              <a:rPr lang="pl-PL" dirty="0"/>
              <a:t> </a:t>
            </a:r>
            <a:r>
              <a:rPr lang="pl-PL" dirty="0" err="1"/>
              <a:t>schopnosti</a:t>
            </a:r>
            <a:r>
              <a:rPr lang="pl-PL" dirty="0"/>
              <a:t> </a:t>
            </a:r>
            <a:r>
              <a:rPr lang="pl-PL" dirty="0" err="1"/>
              <a:t>žáků</a:t>
            </a:r>
            <a:r>
              <a:rPr lang="pl-PL" dirty="0"/>
              <a:t>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pl-PL" dirty="0"/>
              <a:t>Na </a:t>
            </a:r>
            <a:r>
              <a:rPr lang="pl-PL" dirty="0" err="1"/>
              <a:t>realizaci</a:t>
            </a:r>
            <a:r>
              <a:rPr lang="pl-PL" dirty="0"/>
              <a:t> projektu by </a:t>
            </a:r>
            <a:r>
              <a:rPr lang="pl-PL" dirty="0" err="1"/>
              <a:t>mělo</a:t>
            </a:r>
            <a:r>
              <a:rPr lang="pl-PL" dirty="0"/>
              <a:t> </a:t>
            </a:r>
            <a:r>
              <a:rPr lang="pl-PL" dirty="0" err="1"/>
              <a:t>být</a:t>
            </a:r>
            <a:r>
              <a:rPr lang="pl-PL" dirty="0"/>
              <a:t> </a:t>
            </a:r>
            <a:r>
              <a:rPr lang="pl-PL" dirty="0" err="1"/>
              <a:t>vyhrazeno</a:t>
            </a:r>
            <a:r>
              <a:rPr lang="pl-PL" dirty="0"/>
              <a:t> </a:t>
            </a:r>
            <a:r>
              <a:rPr lang="pl-PL" dirty="0" err="1"/>
              <a:t>přibližně</a:t>
            </a:r>
            <a:r>
              <a:rPr lang="pl-PL" dirty="0"/>
              <a:t> 3 </a:t>
            </a:r>
            <a:r>
              <a:rPr lang="pl-PL" dirty="0" err="1"/>
              <a:t>týdny</a:t>
            </a:r>
            <a:r>
              <a:rPr lang="pl-PL" dirty="0"/>
              <a:t>, </a:t>
            </a:r>
            <a:r>
              <a:rPr lang="pl-PL" dirty="0" err="1"/>
              <a:t>čas</a:t>
            </a:r>
            <a:r>
              <a:rPr lang="pl-PL" dirty="0"/>
              <a:t> </a:t>
            </a:r>
            <a:r>
              <a:rPr lang="pl-PL" dirty="0" err="1"/>
              <a:t>lze</a:t>
            </a:r>
            <a:r>
              <a:rPr lang="pl-PL" dirty="0"/>
              <a:t> </a:t>
            </a:r>
            <a:r>
              <a:rPr lang="pl-PL" dirty="0" err="1"/>
              <a:t>případně</a:t>
            </a:r>
            <a:r>
              <a:rPr lang="pl-PL" dirty="0"/>
              <a:t> </a:t>
            </a:r>
            <a:r>
              <a:rPr lang="pl-PL" dirty="0" err="1"/>
              <a:t>prodloužit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je to </a:t>
            </a:r>
            <a:r>
              <a:rPr lang="pl-PL" dirty="0" err="1"/>
              <a:t>nutné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2176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pl-PL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Hodně</a:t>
            </a:r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7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štěstí</a:t>
            </a:r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1"/>
          <p:cNvSpPr>
            <a:spLocks noGrp="1"/>
          </p:cNvSpPr>
          <p:nvPr>
            <p:ph type="title"/>
          </p:nvPr>
        </p:nvSpPr>
        <p:spPr>
          <a:xfrm>
            <a:off x="169168" y="2496344"/>
            <a:ext cx="8229600" cy="1143000"/>
          </a:xfrm>
        </p:spPr>
        <p:txBody>
          <a:bodyPr/>
          <a:lstStyle/>
          <a:p>
            <a:pPr eaLnBrk="1" hangingPunct="1"/>
            <a:r>
              <a:rPr lang="pl-PL" sz="6000" dirty="0" err="1"/>
              <a:t>Děkuji</a:t>
            </a:r>
            <a:r>
              <a:rPr lang="pl-PL" sz="6000" dirty="0"/>
              <a:t> za </a:t>
            </a:r>
            <a:r>
              <a:rPr lang="pl-PL" sz="6000"/>
              <a:t>pozornost! </a:t>
            </a:r>
            <a:endParaRPr lang="pl-PL" sz="6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pic>
        <p:nvPicPr>
          <p:cNvPr id="54276" name="Picture 2" descr="http://1.1.1.3/bmi/upload.wikimedia.org/wikipedia/commons/3/32/SGN-PL_SW_dzi%C4%99kowa%C4%87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115616" y="4077072"/>
            <a:ext cx="24479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1" descr="Plik:SGN-PL SW uwaga, uważać.PN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283968" y="4285456"/>
            <a:ext cx="34559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4280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B1CC8594-EC37-40B3-8C8A-9589BB63E0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Úvod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Co je to </a:t>
            </a:r>
            <a:r>
              <a:rPr lang="pl-PL" dirty="0" err="1"/>
              <a:t>znakový</a:t>
            </a:r>
            <a:r>
              <a:rPr lang="pl-PL" dirty="0"/>
              <a:t> </a:t>
            </a:r>
            <a:r>
              <a:rPr lang="pl-PL" dirty="0" err="1"/>
              <a:t>jazyk</a:t>
            </a:r>
            <a:r>
              <a:rPr lang="pl-PL" dirty="0"/>
              <a:t>?</a:t>
            </a:r>
          </a:p>
          <a:p>
            <a:pPr marL="0" indent="0">
              <a:buNone/>
            </a:pPr>
            <a:r>
              <a:rPr lang="pl-PL" dirty="0"/>
              <a:t>Co je to </a:t>
            </a:r>
            <a:r>
              <a:rPr lang="pl-PL" dirty="0" err="1"/>
              <a:t>psaný</a:t>
            </a:r>
            <a:r>
              <a:rPr lang="pl-PL" dirty="0"/>
              <a:t> </a:t>
            </a:r>
            <a:r>
              <a:rPr lang="pl-PL" dirty="0" err="1"/>
              <a:t>znakový</a:t>
            </a:r>
            <a:r>
              <a:rPr lang="pl-PL" dirty="0"/>
              <a:t> </a:t>
            </a:r>
            <a:r>
              <a:rPr lang="pl-PL" dirty="0" err="1"/>
              <a:t>jazyk</a:t>
            </a:r>
            <a:r>
              <a:rPr lang="pl-PL" dirty="0"/>
              <a:t>?</a:t>
            </a:r>
          </a:p>
          <a:p>
            <a:pPr marL="0" indent="0">
              <a:buNone/>
            </a:pPr>
            <a:r>
              <a:rPr lang="pl-PL" dirty="0"/>
              <a:t>Jak </a:t>
            </a:r>
            <a:r>
              <a:rPr lang="pl-PL" dirty="0" err="1"/>
              <a:t>komunikujete</a:t>
            </a:r>
            <a:r>
              <a:rPr lang="pl-PL" dirty="0"/>
              <a:t> s </a:t>
            </a:r>
            <a:r>
              <a:rPr lang="pl-PL" dirty="0" err="1"/>
              <a:t>členy</a:t>
            </a:r>
            <a:r>
              <a:rPr lang="pl-PL" dirty="0"/>
              <a:t> </a:t>
            </a:r>
            <a:r>
              <a:rPr lang="pl-PL" dirty="0" err="1"/>
              <a:t>rodiny</a:t>
            </a:r>
            <a:r>
              <a:rPr lang="pl-PL" dirty="0"/>
              <a:t>, </a:t>
            </a:r>
            <a:r>
              <a:rPr lang="pl-PL" dirty="0" err="1"/>
              <a:t>spolužáky</a:t>
            </a:r>
            <a:r>
              <a:rPr lang="pl-PL" dirty="0"/>
              <a:t>, </a:t>
            </a:r>
            <a:r>
              <a:rPr lang="pl-PL" dirty="0" err="1"/>
              <a:t>učiteli</a:t>
            </a:r>
            <a:r>
              <a:rPr lang="pl-PL" dirty="0"/>
              <a:t>, </a:t>
            </a:r>
            <a:r>
              <a:rPr lang="pl-PL" dirty="0" err="1"/>
              <a:t>vychovateli</a:t>
            </a:r>
            <a:r>
              <a:rPr lang="pl-PL" dirty="0"/>
              <a:t>?</a:t>
            </a:r>
          </a:p>
          <a:p>
            <a:pPr marL="0" indent="0">
              <a:buNone/>
            </a:pPr>
            <a:r>
              <a:rPr lang="pl-PL" dirty="0" err="1"/>
              <a:t>Znáte</a:t>
            </a:r>
            <a:r>
              <a:rPr lang="pl-PL" dirty="0"/>
              <a:t> </a:t>
            </a:r>
            <a:r>
              <a:rPr lang="pl-PL" dirty="0" err="1"/>
              <a:t>odpovědi</a:t>
            </a:r>
            <a:r>
              <a:rPr lang="pl-PL" dirty="0"/>
              <a:t> na tyto </a:t>
            </a:r>
            <a:r>
              <a:rPr lang="pl-PL" dirty="0" err="1"/>
              <a:t>otázky</a:t>
            </a:r>
            <a:r>
              <a:rPr lang="pl-PL" dirty="0"/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Úvod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Osoby </a:t>
            </a:r>
            <a:r>
              <a:rPr lang="pl-PL" dirty="0" err="1"/>
              <a:t>neslyšící</a:t>
            </a:r>
            <a:r>
              <a:rPr lang="pl-PL" dirty="0"/>
              <a:t> </a:t>
            </a:r>
            <a:r>
              <a:rPr lang="pl-PL" dirty="0" err="1"/>
              <a:t>používají</a:t>
            </a:r>
            <a:r>
              <a:rPr lang="pl-PL" dirty="0"/>
              <a:t> </a:t>
            </a:r>
            <a:r>
              <a:rPr lang="pl-PL" dirty="0" err="1"/>
              <a:t>znakový</a:t>
            </a:r>
            <a:r>
              <a:rPr lang="pl-PL" dirty="0"/>
              <a:t> </a:t>
            </a:r>
            <a:r>
              <a:rPr lang="pl-PL" dirty="0" err="1"/>
              <a:t>jazyk</a:t>
            </a:r>
            <a:r>
              <a:rPr lang="pl-PL" dirty="0"/>
              <a:t>. </a:t>
            </a:r>
            <a:r>
              <a:rPr lang="pl-PL" dirty="0" err="1"/>
              <a:t>Dobře</a:t>
            </a:r>
            <a:r>
              <a:rPr lang="pl-PL" dirty="0"/>
              <a:t> </a:t>
            </a:r>
            <a:r>
              <a:rPr lang="pl-PL" dirty="0" err="1"/>
              <a:t>víte</a:t>
            </a:r>
            <a:r>
              <a:rPr lang="pl-PL" dirty="0"/>
              <a:t>, </a:t>
            </a:r>
            <a:r>
              <a:rPr lang="pl-PL" dirty="0" err="1"/>
              <a:t>že</a:t>
            </a:r>
            <a:r>
              <a:rPr lang="pl-PL" dirty="0"/>
              <a:t> </a:t>
            </a:r>
            <a:r>
              <a:rPr lang="pl-PL" dirty="0" err="1"/>
              <a:t>znakový</a:t>
            </a:r>
            <a:r>
              <a:rPr lang="pl-PL" dirty="0"/>
              <a:t> </a:t>
            </a:r>
            <a:r>
              <a:rPr lang="pl-PL" dirty="0" err="1"/>
              <a:t>jazyk</a:t>
            </a:r>
            <a:r>
              <a:rPr lang="pl-PL" dirty="0"/>
              <a:t> je </a:t>
            </a:r>
            <a:r>
              <a:rPr lang="pl-PL" dirty="0" err="1"/>
              <a:t>vnímán</a:t>
            </a:r>
            <a:r>
              <a:rPr lang="pl-PL" dirty="0"/>
              <a:t> </a:t>
            </a:r>
            <a:r>
              <a:rPr lang="pl-PL" dirty="0" err="1"/>
              <a:t>pouze</a:t>
            </a:r>
            <a:r>
              <a:rPr lang="pl-PL" dirty="0"/>
              <a:t> </a:t>
            </a:r>
            <a:r>
              <a:rPr lang="pl-PL" dirty="0" err="1"/>
              <a:t>zrakem</a:t>
            </a:r>
            <a:r>
              <a:rPr lang="pl-PL" dirty="0"/>
              <a:t> - </a:t>
            </a:r>
            <a:r>
              <a:rPr lang="pl-PL" dirty="0" err="1"/>
              <a:t>když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na </a:t>
            </a:r>
            <a:r>
              <a:rPr lang="pl-PL" dirty="0" err="1"/>
              <a:t>někoho</a:t>
            </a:r>
            <a:r>
              <a:rPr lang="pl-PL" dirty="0"/>
              <a:t> </a:t>
            </a:r>
            <a:r>
              <a:rPr lang="pl-PL" dirty="0" err="1"/>
              <a:t>díváme</a:t>
            </a:r>
            <a:r>
              <a:rPr lang="pl-PL" dirty="0"/>
              <a:t>, </a:t>
            </a:r>
            <a:r>
              <a:rPr lang="pl-PL" dirty="0" err="1"/>
              <a:t>můžeme</a:t>
            </a:r>
            <a:r>
              <a:rPr lang="pl-PL" dirty="0"/>
              <a:t> tuto </a:t>
            </a:r>
            <a:r>
              <a:rPr lang="pl-PL" dirty="0" err="1"/>
              <a:t>osobu</a:t>
            </a:r>
            <a:r>
              <a:rPr lang="pl-PL" dirty="0"/>
              <a:t> </a:t>
            </a:r>
            <a:r>
              <a:rPr lang="pl-PL" dirty="0" err="1"/>
              <a:t>nahrát</a:t>
            </a:r>
            <a:r>
              <a:rPr lang="pl-PL" dirty="0"/>
              <a:t>, </a:t>
            </a:r>
            <a:r>
              <a:rPr lang="pl-PL" dirty="0" err="1"/>
              <a:t>natočit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vyfotit</a:t>
            </a:r>
            <a:r>
              <a:rPr lang="pl-PL" dirty="0"/>
              <a:t>. A </a:t>
            </a:r>
            <a:r>
              <a:rPr lang="pl-PL" dirty="0" err="1"/>
              <a:t>slyšeli</a:t>
            </a:r>
            <a:r>
              <a:rPr lang="pl-PL" dirty="0"/>
              <a:t> </a:t>
            </a:r>
            <a:r>
              <a:rPr lang="pl-PL" dirty="0" err="1"/>
              <a:t>jste</a:t>
            </a:r>
            <a:r>
              <a:rPr lang="pl-PL" dirty="0"/>
              <a:t> o tom, </a:t>
            </a:r>
            <a:r>
              <a:rPr lang="pl-PL" dirty="0" err="1"/>
              <a:t>že</a:t>
            </a:r>
            <a:r>
              <a:rPr lang="pl-PL" dirty="0"/>
              <a:t> </a:t>
            </a:r>
            <a:r>
              <a:rPr lang="pl-PL" dirty="0" err="1"/>
              <a:t>znaky</a:t>
            </a:r>
            <a:r>
              <a:rPr lang="pl-PL" dirty="0"/>
              <a:t> </a:t>
            </a:r>
            <a:r>
              <a:rPr lang="pl-PL" dirty="0" err="1"/>
              <a:t>znakového</a:t>
            </a:r>
            <a:r>
              <a:rPr lang="pl-PL" dirty="0"/>
              <a:t> </a:t>
            </a:r>
            <a:r>
              <a:rPr lang="pl-PL" dirty="0" err="1"/>
              <a:t>jazyka</a:t>
            </a:r>
            <a:r>
              <a:rPr lang="pl-PL" dirty="0"/>
              <a:t> </a:t>
            </a:r>
            <a:r>
              <a:rPr lang="pl-PL" dirty="0" err="1"/>
              <a:t>lze</a:t>
            </a:r>
            <a:r>
              <a:rPr lang="pl-PL" dirty="0"/>
              <a:t> </a:t>
            </a:r>
            <a:r>
              <a:rPr lang="pl-PL" dirty="0" err="1"/>
              <a:t>jednoduše</a:t>
            </a:r>
            <a:r>
              <a:rPr lang="pl-PL" dirty="0"/>
              <a:t> </a:t>
            </a:r>
            <a:r>
              <a:rPr lang="pl-PL" dirty="0" err="1"/>
              <a:t>zapsat</a:t>
            </a:r>
            <a:r>
              <a:rPr lang="pl-PL" dirty="0"/>
              <a:t> na </a:t>
            </a:r>
            <a:r>
              <a:rPr lang="pl-PL" dirty="0" err="1"/>
              <a:t>papír</a:t>
            </a:r>
            <a:r>
              <a:rPr lang="pl-PL" dirty="0"/>
              <a:t>?</a:t>
            </a:r>
          </a:p>
          <a:p>
            <a:r>
              <a:rPr lang="pl-PL" dirty="0"/>
              <a:t>Na </a:t>
            </a:r>
            <a:r>
              <a:rPr lang="pl-PL" dirty="0" err="1"/>
              <a:t>dalších</a:t>
            </a:r>
            <a:r>
              <a:rPr lang="pl-PL" dirty="0"/>
              <a:t> </a:t>
            </a:r>
            <a:r>
              <a:rPr lang="pl-PL" dirty="0" err="1"/>
              <a:t>snímcích</a:t>
            </a:r>
            <a:r>
              <a:rPr lang="pl-PL" dirty="0"/>
              <a:t> </a:t>
            </a:r>
            <a:r>
              <a:rPr lang="pl-PL" dirty="0" err="1"/>
              <a:t>uvidíte</a:t>
            </a:r>
            <a:r>
              <a:rPr lang="pl-PL" dirty="0"/>
              <a:t> </a:t>
            </a:r>
            <a:r>
              <a:rPr lang="pl-PL" dirty="0" err="1"/>
              <a:t>základní</a:t>
            </a:r>
            <a:r>
              <a:rPr lang="pl-PL" dirty="0"/>
              <a:t> </a:t>
            </a:r>
            <a:r>
              <a:rPr lang="pl-PL" dirty="0" err="1"/>
              <a:t>informace</a:t>
            </a:r>
            <a:r>
              <a:rPr lang="pl-PL" dirty="0"/>
              <a:t> a </a:t>
            </a:r>
            <a:r>
              <a:rPr lang="pl-PL" dirty="0" err="1"/>
              <a:t>symboly</a:t>
            </a:r>
            <a:r>
              <a:rPr lang="pl-PL" dirty="0"/>
              <a:t> </a:t>
            </a:r>
            <a:r>
              <a:rPr lang="pl-PL" dirty="0" err="1"/>
              <a:t>potřebné</a:t>
            </a:r>
            <a:r>
              <a:rPr lang="pl-PL" dirty="0"/>
              <a:t> k </a:t>
            </a:r>
            <a:r>
              <a:rPr lang="pl-PL" dirty="0" err="1"/>
              <a:t>zápisu</a:t>
            </a:r>
            <a:r>
              <a:rPr lang="pl-PL" dirty="0"/>
              <a:t> </a:t>
            </a:r>
            <a:r>
              <a:rPr lang="pl-PL" dirty="0" err="1"/>
              <a:t>znakového</a:t>
            </a:r>
            <a:r>
              <a:rPr lang="pl-PL" dirty="0"/>
              <a:t> </a:t>
            </a:r>
            <a:r>
              <a:rPr lang="pl-PL" dirty="0" err="1"/>
              <a:t>jazyka</a:t>
            </a:r>
            <a:r>
              <a:rPr lang="pl-PL" dirty="0"/>
              <a:t>. </a:t>
            </a:r>
            <a:r>
              <a:rPr lang="pl-PL" dirty="0" err="1"/>
              <a:t>Tento</a:t>
            </a:r>
            <a:r>
              <a:rPr lang="pl-PL" dirty="0"/>
              <a:t> </a:t>
            </a:r>
            <a:r>
              <a:rPr lang="pl-PL" dirty="0" err="1"/>
              <a:t>systém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nazývá</a:t>
            </a:r>
            <a:r>
              <a:rPr lang="pl-PL" dirty="0"/>
              <a:t>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, </a:t>
            </a:r>
            <a:r>
              <a:rPr lang="pl-PL" dirty="0" err="1"/>
              <a:t>prostě</a:t>
            </a:r>
            <a:r>
              <a:rPr lang="pl-PL" dirty="0"/>
              <a:t> </a:t>
            </a:r>
            <a:r>
              <a:rPr lang="pl-PL" dirty="0" err="1"/>
              <a:t>zapsat</a:t>
            </a:r>
            <a:r>
              <a:rPr lang="pl-PL" dirty="0"/>
              <a:t> znak.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Úvod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Seznamte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způsobem</a:t>
            </a:r>
            <a:r>
              <a:rPr lang="pl-PL" dirty="0"/>
              <a:t> </a:t>
            </a:r>
            <a:r>
              <a:rPr lang="pl-PL" dirty="0" err="1"/>
              <a:t>zápisu</a:t>
            </a:r>
            <a:r>
              <a:rPr lang="pl-PL" dirty="0"/>
              <a:t> </a:t>
            </a:r>
            <a:r>
              <a:rPr lang="pl-PL" dirty="0" err="1"/>
              <a:t>znaků</a:t>
            </a:r>
            <a:r>
              <a:rPr lang="pl-PL" dirty="0"/>
              <a:t> </a:t>
            </a:r>
            <a:r>
              <a:rPr lang="pl-PL" dirty="0" err="1"/>
              <a:t>znakového</a:t>
            </a:r>
            <a:r>
              <a:rPr lang="pl-PL" dirty="0"/>
              <a:t> </a:t>
            </a:r>
            <a:r>
              <a:rPr lang="pl-PL" dirty="0" err="1"/>
              <a:t>jazyka</a:t>
            </a:r>
            <a:r>
              <a:rPr lang="pl-PL" dirty="0"/>
              <a:t>!</a:t>
            </a:r>
          </a:p>
          <a:p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 je </a:t>
            </a:r>
            <a:r>
              <a:rPr lang="pl-PL" dirty="0" err="1"/>
              <a:t>snadný</a:t>
            </a:r>
            <a:r>
              <a:rPr lang="pl-PL" dirty="0"/>
              <a:t> pro </a:t>
            </a:r>
            <a:r>
              <a:rPr lang="pl-PL" dirty="0" err="1"/>
              <a:t>všechny</a:t>
            </a:r>
            <a:r>
              <a:rPr lang="pl-PL" dirty="0"/>
              <a:t>, </a:t>
            </a:r>
            <a:r>
              <a:rPr lang="pl-PL" dirty="0" err="1"/>
              <a:t>kteří</a:t>
            </a:r>
            <a:r>
              <a:rPr lang="pl-PL" dirty="0"/>
              <a:t> </a:t>
            </a:r>
            <a:r>
              <a:rPr lang="pl-PL" dirty="0" err="1"/>
              <a:t>používají</a:t>
            </a:r>
            <a:r>
              <a:rPr lang="pl-PL" dirty="0"/>
              <a:t> </a:t>
            </a:r>
            <a:r>
              <a:rPr lang="pl-PL" dirty="0" err="1"/>
              <a:t>znakový</a:t>
            </a:r>
            <a:r>
              <a:rPr lang="pl-PL" dirty="0"/>
              <a:t> </a:t>
            </a:r>
            <a:r>
              <a:rPr lang="pl-PL" dirty="0" err="1"/>
              <a:t>jazyk</a:t>
            </a:r>
            <a:r>
              <a:rPr lang="pl-PL" dirty="0"/>
              <a:t>!</a:t>
            </a:r>
          </a:p>
          <a:p>
            <a:r>
              <a:rPr lang="pl-PL" dirty="0" err="1"/>
              <a:t>Stačí</a:t>
            </a:r>
            <a:r>
              <a:rPr lang="pl-PL" dirty="0"/>
              <a:t> si jen </a:t>
            </a:r>
            <a:r>
              <a:rPr lang="pl-PL" dirty="0" err="1"/>
              <a:t>zapamatovat</a:t>
            </a:r>
            <a:r>
              <a:rPr lang="pl-PL" dirty="0"/>
              <a:t> </a:t>
            </a:r>
            <a:r>
              <a:rPr lang="pl-PL" dirty="0" err="1"/>
              <a:t>základní</a:t>
            </a:r>
            <a:r>
              <a:rPr lang="pl-PL" dirty="0"/>
              <a:t> </a:t>
            </a:r>
            <a:r>
              <a:rPr lang="pl-PL" dirty="0" err="1"/>
              <a:t>pravidla</a:t>
            </a:r>
            <a:r>
              <a:rPr lang="pl-PL" dirty="0"/>
              <a:t> a </a:t>
            </a:r>
            <a:r>
              <a:rPr lang="pl-PL" dirty="0" err="1"/>
              <a:t>znaky</a:t>
            </a:r>
            <a:r>
              <a:rPr lang="pl-PL" dirty="0"/>
              <a:t>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Úkoly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Vaším</a:t>
            </a:r>
            <a:r>
              <a:rPr lang="pl-PL" dirty="0"/>
              <a:t> </a:t>
            </a:r>
            <a:r>
              <a:rPr lang="pl-PL" dirty="0" err="1"/>
              <a:t>úkolem</a:t>
            </a:r>
            <a:r>
              <a:rPr lang="pl-PL" dirty="0"/>
              <a:t> </a:t>
            </a:r>
            <a:r>
              <a:rPr lang="pl-PL" dirty="0" err="1"/>
              <a:t>bude</a:t>
            </a:r>
            <a:r>
              <a:rPr lang="pl-PL" dirty="0"/>
              <a:t> </a:t>
            </a:r>
            <a:r>
              <a:rPr lang="pl-PL" dirty="0" err="1"/>
              <a:t>příprava</a:t>
            </a:r>
            <a:r>
              <a:rPr lang="pl-PL" dirty="0"/>
              <a:t> </a:t>
            </a:r>
            <a:r>
              <a:rPr lang="pl-PL" dirty="0" err="1"/>
              <a:t>krátkých</a:t>
            </a:r>
            <a:r>
              <a:rPr lang="pl-PL" dirty="0"/>
              <a:t> </a:t>
            </a:r>
            <a:r>
              <a:rPr lang="pl-PL" dirty="0" err="1"/>
              <a:t>textů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formátu</a:t>
            </a:r>
            <a:r>
              <a:rPr lang="pl-PL" dirty="0"/>
              <a:t>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 na </a:t>
            </a:r>
            <a:r>
              <a:rPr lang="pl-PL" dirty="0" err="1"/>
              <a:t>počítači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dvojicích</a:t>
            </a:r>
            <a:r>
              <a:rPr lang="pl-PL" dirty="0"/>
              <a:t> a </a:t>
            </a:r>
            <a:r>
              <a:rPr lang="pl-PL" dirty="0" err="1"/>
              <a:t>prezentace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na </a:t>
            </a:r>
            <a:r>
              <a:rPr lang="pl-PL" dirty="0" err="1"/>
              <a:t>papíře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Úkol</a:t>
            </a:r>
            <a:r>
              <a:rPr lang="pl-PL" dirty="0"/>
              <a:t>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Zjistěte</a:t>
            </a:r>
            <a:r>
              <a:rPr lang="pl-PL" dirty="0"/>
              <a:t>, co </a:t>
            </a:r>
            <a:r>
              <a:rPr lang="pl-PL" dirty="0" err="1"/>
              <a:t>znamená</a:t>
            </a:r>
            <a:r>
              <a:rPr lang="pl-PL" dirty="0"/>
              <a:t> </a:t>
            </a:r>
            <a:r>
              <a:rPr lang="pl-PL" dirty="0" err="1"/>
              <a:t>termín</a:t>
            </a:r>
            <a:r>
              <a:rPr lang="pl-PL" dirty="0"/>
              <a:t>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.</a:t>
            </a:r>
          </a:p>
          <a:p>
            <a:r>
              <a:rPr lang="pl-PL" dirty="0" err="1"/>
              <a:t>Jaká</a:t>
            </a:r>
            <a:r>
              <a:rPr lang="pl-PL" dirty="0"/>
              <a:t> je </a:t>
            </a:r>
            <a:r>
              <a:rPr lang="pl-PL" dirty="0" err="1"/>
              <a:t>jeho</a:t>
            </a:r>
            <a:r>
              <a:rPr lang="pl-PL" dirty="0"/>
              <a:t> historie?</a:t>
            </a:r>
          </a:p>
          <a:p>
            <a:r>
              <a:rPr lang="pl-PL" dirty="0" err="1"/>
              <a:t>Kde</a:t>
            </a:r>
            <a:r>
              <a:rPr lang="pl-PL" dirty="0"/>
              <a:t> je </a:t>
            </a:r>
            <a:r>
              <a:rPr lang="pl-PL" dirty="0" err="1"/>
              <a:t>využíván</a:t>
            </a:r>
            <a:r>
              <a:rPr lang="pl-PL" dirty="0"/>
              <a:t>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Úkol</a:t>
            </a:r>
            <a:r>
              <a:rPr lang="pl-PL" dirty="0"/>
              <a:t>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Napište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SW e-mail </a:t>
            </a:r>
            <a:r>
              <a:rPr lang="pl-PL" dirty="0" err="1"/>
              <a:t>svému</a:t>
            </a:r>
            <a:r>
              <a:rPr lang="pl-PL" dirty="0"/>
              <a:t> </a:t>
            </a:r>
            <a:r>
              <a:rPr lang="pl-PL" dirty="0" err="1"/>
              <a:t>spolužákovi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spolužačce</a:t>
            </a:r>
            <a:r>
              <a:rPr lang="pl-PL" dirty="0"/>
              <a:t>, </a:t>
            </a:r>
            <a:r>
              <a:rPr lang="pl-PL" dirty="0" err="1"/>
              <a:t>který</a:t>
            </a:r>
            <a:r>
              <a:rPr lang="pl-PL" dirty="0"/>
              <a:t> informuje o </a:t>
            </a:r>
            <a:r>
              <a:rPr lang="pl-PL" dirty="0" err="1"/>
              <a:t>třídním</a:t>
            </a:r>
            <a:r>
              <a:rPr lang="pl-PL" dirty="0"/>
              <a:t> </a:t>
            </a:r>
            <a:r>
              <a:rPr lang="pl-PL" dirty="0" err="1"/>
              <a:t>setkání</a:t>
            </a:r>
            <a:r>
              <a:rPr lang="pl-PL" dirty="0"/>
              <a:t>.</a:t>
            </a:r>
          </a:p>
          <a:p>
            <a:r>
              <a:rPr lang="pl-PL" dirty="0" err="1"/>
              <a:t>Napište</a:t>
            </a:r>
            <a:r>
              <a:rPr lang="pl-PL" dirty="0"/>
              <a:t> </a:t>
            </a:r>
            <a:r>
              <a:rPr lang="pl-PL" dirty="0" err="1"/>
              <a:t>informaci</a:t>
            </a:r>
            <a:r>
              <a:rPr lang="pl-PL" dirty="0"/>
              <a:t> o </a:t>
            </a:r>
            <a:r>
              <a:rPr lang="pl-PL" dirty="0" err="1"/>
              <a:t>důležité</a:t>
            </a:r>
            <a:r>
              <a:rPr lang="pl-PL" dirty="0"/>
              <a:t> </a:t>
            </a:r>
            <a:r>
              <a:rPr lang="pl-PL" dirty="0" err="1"/>
              <a:t>události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škole</a:t>
            </a:r>
            <a:r>
              <a:rPr lang="pl-PL" dirty="0"/>
              <a:t>, </a:t>
            </a:r>
            <a:r>
              <a:rPr lang="pl-PL" dirty="0" err="1"/>
              <a:t>například</a:t>
            </a:r>
            <a:r>
              <a:rPr lang="pl-PL" dirty="0"/>
              <a:t> o </a:t>
            </a:r>
            <a:r>
              <a:rPr lang="pl-PL" dirty="0" err="1"/>
              <a:t>maskovém</a:t>
            </a:r>
            <a:r>
              <a:rPr lang="pl-PL" dirty="0"/>
              <a:t> </a:t>
            </a:r>
            <a:r>
              <a:rPr lang="pl-PL" dirty="0" err="1"/>
              <a:t>plese</a:t>
            </a:r>
            <a:r>
              <a:rPr lang="pl-PL" dirty="0"/>
              <a:t>, </a:t>
            </a:r>
            <a:r>
              <a:rPr lang="pl-PL" dirty="0" err="1"/>
              <a:t>prvním</a:t>
            </a:r>
            <a:r>
              <a:rPr lang="pl-PL" dirty="0"/>
              <a:t> dni jara </a:t>
            </a:r>
            <a:r>
              <a:rPr lang="pl-PL" dirty="0" err="1"/>
              <a:t>nebo</a:t>
            </a:r>
            <a:r>
              <a:rPr lang="pl-PL" dirty="0"/>
              <a:t> o </a:t>
            </a:r>
            <a:r>
              <a:rPr lang="pl-PL" dirty="0" err="1"/>
              <a:t>setkání</a:t>
            </a:r>
            <a:r>
              <a:rPr lang="pl-PL" dirty="0"/>
              <a:t> </a:t>
            </a:r>
            <a:r>
              <a:rPr lang="pl-PL" dirty="0" err="1"/>
              <a:t>rodičů</a:t>
            </a:r>
            <a:r>
              <a:rPr lang="pl-PL" dirty="0"/>
              <a:t>.</a:t>
            </a:r>
          </a:p>
          <a:p>
            <a:r>
              <a:rPr lang="pl-PL" dirty="0" err="1"/>
              <a:t>Vytvořte</a:t>
            </a:r>
            <a:r>
              <a:rPr lang="pl-PL" dirty="0"/>
              <a:t> </a:t>
            </a:r>
            <a:r>
              <a:rPr lang="pl-PL" dirty="0" err="1"/>
              <a:t>prezentaci</a:t>
            </a:r>
            <a:r>
              <a:rPr lang="pl-PL" dirty="0"/>
              <a:t> pro </a:t>
            </a:r>
            <a:r>
              <a:rPr lang="pl-PL" dirty="0" err="1"/>
              <a:t>výuku</a:t>
            </a:r>
            <a:r>
              <a:rPr lang="pl-PL" dirty="0"/>
              <a:t> </a:t>
            </a:r>
            <a:r>
              <a:rPr lang="pl-PL" dirty="0" err="1"/>
              <a:t>znakového</a:t>
            </a:r>
            <a:r>
              <a:rPr lang="pl-PL" dirty="0"/>
              <a:t> </a:t>
            </a:r>
            <a:r>
              <a:rPr lang="pl-PL" dirty="0" err="1"/>
              <a:t>písma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dirty="0" err="1"/>
              <a:t>využívá</a:t>
            </a:r>
            <a:r>
              <a:rPr lang="pl-PL" dirty="0"/>
              <a:t> </a:t>
            </a:r>
            <a:r>
              <a:rPr lang="pl-PL" dirty="0" err="1"/>
              <a:t>kresby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jiné</a:t>
            </a:r>
            <a:r>
              <a:rPr lang="pl-PL" dirty="0"/>
              <a:t> </a:t>
            </a:r>
            <a:r>
              <a:rPr lang="pl-PL" dirty="0" err="1"/>
              <a:t>plastické</a:t>
            </a:r>
            <a:r>
              <a:rPr lang="pl-PL" dirty="0"/>
              <a:t> </a:t>
            </a:r>
            <a:r>
              <a:rPr lang="pl-PL" dirty="0" err="1"/>
              <a:t>techniky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1130</Words>
  <Application>Microsoft Office PowerPoint</Application>
  <PresentationFormat>Pokaz na ekranie (4:3)</PresentationFormat>
  <Paragraphs>183</Paragraphs>
  <Slides>33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41" baseType="lpstr">
      <vt:lpstr>Arial</vt:lpstr>
      <vt:lpstr>Bookman Old Style</vt:lpstr>
      <vt:lpstr>Calibri</vt:lpstr>
      <vt:lpstr>Constantia</vt:lpstr>
      <vt:lpstr>Franklin Gothic Book</vt:lpstr>
      <vt:lpstr>Times New Roman</vt:lpstr>
      <vt:lpstr>Wingdings</vt:lpstr>
      <vt:lpstr>Motyw pakietu Office</vt:lpstr>
      <vt:lpstr>Sign Writing</vt:lpstr>
      <vt:lpstr>Způsob zápisu jazyka neslyšících</vt:lpstr>
      <vt:lpstr>Obsah</vt:lpstr>
      <vt:lpstr>Úvod</vt:lpstr>
      <vt:lpstr>Úvod </vt:lpstr>
      <vt:lpstr>Úvod </vt:lpstr>
      <vt:lpstr>Úkoly </vt:lpstr>
      <vt:lpstr>Úkol 1</vt:lpstr>
      <vt:lpstr>Úkol 2</vt:lpstr>
      <vt:lpstr>Proces: </vt:lpstr>
      <vt:lpstr>Proces: </vt:lpstr>
      <vt:lpstr>Proces: </vt:lpstr>
      <vt:lpstr>Seznamte se s základy SW</vt:lpstr>
      <vt:lpstr>Prezentacja programu PowerPoint</vt:lpstr>
      <vt:lpstr>SignWriting není obrazovým písmem, ale má fonetický charakter</vt:lpstr>
      <vt:lpstr>perspektivní</vt:lpstr>
      <vt:lpstr>Základní symboly SW</vt:lpstr>
      <vt:lpstr>Základní symboly SW </vt:lpstr>
      <vt:lpstr>Kontakt – dotek </vt:lpstr>
      <vt:lpstr>Kontakt – dotek </vt:lpstr>
      <vt:lpstr>Kontakt - rukojeť</vt:lpstr>
      <vt:lpstr>Symboly pohybu</vt:lpstr>
      <vt:lpstr>Symboly pohybu</vt:lpstr>
      <vt:lpstr>SW na internetu SW edit - program pro zápis www.signwriting.org www.signbank.org www.signwriting.pl  http://www.signbank.org/wiki/index.php?title=Main_Page#About_this_Wiki  </vt:lpstr>
      <vt:lpstr>Hodnocení:</vt:lpstr>
      <vt:lpstr>Hodnocení:</vt:lpstr>
      <vt:lpstr>Hodnocení:</vt:lpstr>
      <vt:lpstr>Závěr:</vt:lpstr>
      <vt:lpstr>Závěr:</vt:lpstr>
      <vt:lpstr> Průvodce učitele: </vt:lpstr>
      <vt:lpstr>Průvodce učitele:</vt:lpstr>
      <vt:lpstr>Hodně štěstí!!</vt:lpstr>
      <vt:lpstr>Děkuji za pozornost! </vt:lpstr>
    </vt:vector>
  </TitlesOfParts>
  <Company>wiater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DELL</cp:lastModifiedBy>
  <cp:revision>24</cp:revision>
  <dcterms:created xsi:type="dcterms:W3CDTF">2017-10-04T16:14:31Z</dcterms:created>
  <dcterms:modified xsi:type="dcterms:W3CDTF">2024-02-12T13:59:14Z</dcterms:modified>
</cp:coreProperties>
</file>