
<file path=[Content_Types].xml><?xml version="1.0" encoding="utf-8"?>
<Types xmlns="http://schemas.openxmlformats.org/package/2006/content-types">
  <Default Extension="jpeg" ContentType="image/jpeg"/>
  <Default Extension="png" ContentType="image/png"/>
  <Default Extension="png&amp;ehk=d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0" r:id="rId4"/>
    <p:sldId id="258" r:id="rId5"/>
    <p:sldId id="269" r:id="rId6"/>
    <p:sldId id="259" r:id="rId7"/>
    <p:sldId id="260" r:id="rId8"/>
    <p:sldId id="262" r:id="rId9"/>
    <p:sldId id="263" r:id="rId10"/>
    <p:sldId id="264" r:id="rId11"/>
    <p:sldId id="268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B80BF-30E3-4021-A680-B7194CD31077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FE181-C90A-42BA-A494-E080CCDD24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0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38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04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109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449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6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942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536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925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90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41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75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99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34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04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649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98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74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2A4181D-08BB-4AEF-BA29-B67B4E4233BD}" type="datetimeFigureOut">
              <a:rPr lang="pl-PL" smtClean="0"/>
              <a:t>19.02.2024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D3613E-AA0C-43EE-9C45-1EAB1DDAF1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413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&amp;ehk=d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antomima" TargetMode="External"/><Relationship Id="rId7" Type="http://schemas.openxmlformats.org/officeDocument/2006/relationships/image" Target="../media/image20.jpeg"/><Relationship Id="rId2" Type="http://schemas.openxmlformats.org/officeDocument/2006/relationships/hyperlink" Target="https://www.google.pl/search?q=figury+p&#322;askie+wzory&amp;client=firefox-b&amp;source=lnms&amp;tbm=isch&amp;sa=X&amp;ved=0ahUKEwi1yeX8-ZnRAhUCDiwKHaQjC4oQ_AUICCgB&amp;biw=1271&amp;bih=63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Sport" TargetMode="External"/><Relationship Id="rId5" Type="http://schemas.openxmlformats.org/officeDocument/2006/relationships/hyperlink" Target="https://cs.wikipedia.org/wiki/Pierot" TargetMode="External"/><Relationship Id="rId4" Type="http://schemas.openxmlformats.org/officeDocument/2006/relationships/hyperlink" Target="https://www.youtube.com/watch?v=c97rPiRy-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29D81-B764-45EC-8105-D144C1D8A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6A49953-B2C1-4FCE-B0C0-DF17EF4DB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2789" y="2927087"/>
            <a:ext cx="4897515" cy="3676617"/>
          </a:xfrm>
        </p:spPr>
        <p:txBody>
          <a:bodyPr>
            <a:normAutofit/>
          </a:bodyPr>
          <a:lstStyle/>
          <a:p>
            <a:endParaRPr lang="pl-PL" b="1" dirty="0">
              <a:solidFill>
                <a:srgbClr val="0070C0"/>
              </a:solidFill>
              <a:latin typeface="Comic Sans MS" pitchFamily="66"/>
              <a:cs typeface="Mangal" pitchFamily="2"/>
            </a:endParaRPr>
          </a:p>
          <a:p>
            <a:pPr algn="ctr"/>
            <a:endParaRPr lang="pl-PL" sz="3200" b="1" dirty="0">
              <a:solidFill>
                <a:srgbClr val="0070C0"/>
              </a:solidFill>
              <a:latin typeface="Comic Sans MS" pitchFamily="66"/>
              <a:cs typeface="Mangal" pitchFamily="2"/>
            </a:endParaRPr>
          </a:p>
          <a:p>
            <a:pPr algn="ctr"/>
            <a:r>
              <a:rPr lang="pl-PL" sz="3200" b="1" dirty="0">
                <a:solidFill>
                  <a:srgbClr val="0070C0"/>
                </a:solidFill>
                <a:latin typeface="Comic Sans MS" pitchFamily="66"/>
                <a:cs typeface="Mangal" pitchFamily="2"/>
              </a:rPr>
              <a:t>PANTOMIMA VE FYZICKÉ VÝCHOVĚ</a:t>
            </a:r>
            <a:br>
              <a:rPr lang="pl-PL" sz="3200" b="1" dirty="0">
                <a:solidFill>
                  <a:srgbClr val="FF0000"/>
                </a:solidFill>
                <a:latin typeface="Comic Sans MS" pitchFamily="66"/>
                <a:cs typeface="Mangal" pitchFamily="2"/>
              </a:rPr>
            </a:br>
            <a:endParaRPr lang="pl-PL" sz="3200" b="1" dirty="0">
              <a:solidFill>
                <a:srgbClr val="FF0000"/>
              </a:solidFill>
              <a:latin typeface="Comic Sans MS" pitchFamily="66"/>
              <a:cs typeface="Mangal" pitchFamily="2"/>
            </a:endParaRPr>
          </a:p>
          <a:p>
            <a:pPr algn="ctr"/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C42A654-FBC0-4506-8C54-9A86208665A4}"/>
              </a:ext>
            </a:extLst>
          </p:cNvPr>
          <p:cNvSpPr/>
          <p:nvPr/>
        </p:nvSpPr>
        <p:spPr>
          <a:xfrm>
            <a:off x="4440777" y="4574310"/>
            <a:ext cx="974942" cy="888759"/>
          </a:xfrm>
          <a:prstGeom prst="rect">
            <a:avLst/>
          </a:prstGeom>
          <a:solidFill>
            <a:srgbClr val="0000FF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Dowolny kształt: kształt 4">
            <a:extLst>
              <a:ext uri="{FF2B5EF4-FFF2-40B4-BE49-F238E27FC236}">
                <a16:creationId xmlns:a16="http://schemas.microsoft.com/office/drawing/2014/main" id="{2DBEB06C-D41A-4B83-BB39-4785B407AAA9}"/>
              </a:ext>
            </a:extLst>
          </p:cNvPr>
          <p:cNvSpPr/>
          <p:nvPr/>
        </p:nvSpPr>
        <p:spPr>
          <a:xfrm>
            <a:off x="5422474" y="4023643"/>
            <a:ext cx="534260" cy="772974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*/ 21600 10800 1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+- f7 0 f6"/>
              <a:gd name="f15" fmla="pin 0 f0 21600"/>
              <a:gd name="f16" fmla="*/ f11 f1 1"/>
              <a:gd name="f17" fmla="val f15"/>
              <a:gd name="f18" fmla="*/ f14 1 21600"/>
              <a:gd name="f19" fmla="*/ f15 f12 1"/>
              <a:gd name="f20" fmla="*/ f16 1 f3"/>
              <a:gd name="f21" fmla="+- 21600 0 f17"/>
              <a:gd name="f22" fmla="*/ f17 10 1"/>
              <a:gd name="f23" fmla="*/ f17 1 2"/>
              <a:gd name="f24" fmla="+- f17 0 10800"/>
              <a:gd name="f25" fmla="*/ f8 1 f17"/>
              <a:gd name="f26" fmla="*/ 0 f18 1"/>
              <a:gd name="f27" fmla="*/ 10800 f18 1"/>
              <a:gd name="f28" fmla="*/ 21600 f18 1"/>
              <a:gd name="f29" fmla="+- f20 0 f2"/>
              <a:gd name="f30" fmla="*/ f22 1 24"/>
              <a:gd name="f31" fmla="+- 10800 f23 0"/>
              <a:gd name="f32" fmla="+- 10800 0 f23"/>
              <a:gd name="f33" fmla="?: f24 f25 21600"/>
              <a:gd name="f34" fmla="+- 21600 0 f23"/>
              <a:gd name="f35" fmla="+- 21600 0 f25"/>
              <a:gd name="f36" fmla="*/ f26 1 f18"/>
              <a:gd name="f37" fmla="*/ f27 1 f18"/>
              <a:gd name="f38" fmla="*/ f28 1 f18"/>
              <a:gd name="f39" fmla="*/ f23 f12 1"/>
              <a:gd name="f40" fmla="+- f30 1750 0"/>
              <a:gd name="f41" fmla="?: f24 f35 0"/>
              <a:gd name="f42" fmla="*/ f36 f13 1"/>
              <a:gd name="f43" fmla="*/ f31 f12 1"/>
              <a:gd name="f44" fmla="*/ f37 f12 1"/>
              <a:gd name="f45" fmla="*/ f34 f12 1"/>
              <a:gd name="f46" fmla="*/ f37 f13 1"/>
              <a:gd name="f47" fmla="*/ f32 f12 1"/>
              <a:gd name="f48" fmla="*/ f38 f13 1"/>
              <a:gd name="f49" fmla="*/ f33 f13 1"/>
              <a:gd name="f50" fmla="+- 21600 0 f40"/>
              <a:gd name="f51" fmla="*/ f40 f12 1"/>
              <a:gd name="f52" fmla="*/ f40 f13 1"/>
              <a:gd name="f53" fmla="*/ f41 f13 1"/>
              <a:gd name="f54" fmla="*/ f50 f12 1"/>
              <a:gd name="f55" fmla="*/ f50 f13 1"/>
            </a:gdLst>
            <a:ahLst>
              <a:ahXY gdRefX="f0" minX="f6" maxX="f7">
                <a:pos x="f19" y="f4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3" y="f42"/>
              </a:cxn>
              <a:cxn ang="f29">
                <a:pos x="f44" y="f53"/>
              </a:cxn>
              <a:cxn ang="f29">
                <a:pos x="f45" y="f46"/>
              </a:cxn>
              <a:cxn ang="f29">
                <a:pos x="f47" y="f48"/>
              </a:cxn>
              <a:cxn ang="f29">
                <a:pos x="f44" y="f49"/>
              </a:cxn>
              <a:cxn ang="f29">
                <a:pos x="f39" y="f46"/>
              </a:cxn>
            </a:cxnLst>
            <a:rect l="f51" t="f52" r="f54" b="f55"/>
            <a:pathLst>
              <a:path w="21600" h="21600">
                <a:moveTo>
                  <a:pt x="f17" y="f6"/>
                </a:moveTo>
                <a:lnTo>
                  <a:pt x="f7" y="f6"/>
                </a:lnTo>
                <a:lnTo>
                  <a:pt x="f21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00FF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34284873-9CCB-499E-8093-51B10D7800AA}"/>
              </a:ext>
            </a:extLst>
          </p:cNvPr>
          <p:cNvSpPr/>
          <p:nvPr/>
        </p:nvSpPr>
        <p:spPr>
          <a:xfrm>
            <a:off x="3962836" y="4561489"/>
            <a:ext cx="494202" cy="914400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*/ 21600 10800 1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+- f7 0 f6"/>
              <a:gd name="f15" fmla="pin 0 f0 21600"/>
              <a:gd name="f16" fmla="*/ f11 f1 1"/>
              <a:gd name="f17" fmla="val f15"/>
              <a:gd name="f18" fmla="*/ f14 1 21600"/>
              <a:gd name="f19" fmla="*/ f15 f12 1"/>
              <a:gd name="f20" fmla="*/ f16 1 f3"/>
              <a:gd name="f21" fmla="+- 21600 0 f17"/>
              <a:gd name="f22" fmla="*/ f17 10 1"/>
              <a:gd name="f23" fmla="*/ f17 1 2"/>
              <a:gd name="f24" fmla="+- f17 0 10800"/>
              <a:gd name="f25" fmla="*/ f8 1 f17"/>
              <a:gd name="f26" fmla="*/ 0 f18 1"/>
              <a:gd name="f27" fmla="*/ 10800 f18 1"/>
              <a:gd name="f28" fmla="*/ 21600 f18 1"/>
              <a:gd name="f29" fmla="+- f20 0 f2"/>
              <a:gd name="f30" fmla="*/ f22 1 24"/>
              <a:gd name="f31" fmla="+- 10800 f23 0"/>
              <a:gd name="f32" fmla="+- 10800 0 f23"/>
              <a:gd name="f33" fmla="?: f24 f25 21600"/>
              <a:gd name="f34" fmla="+- 21600 0 f23"/>
              <a:gd name="f35" fmla="+- 21600 0 f25"/>
              <a:gd name="f36" fmla="*/ f26 1 f18"/>
              <a:gd name="f37" fmla="*/ f27 1 f18"/>
              <a:gd name="f38" fmla="*/ f28 1 f18"/>
              <a:gd name="f39" fmla="*/ f23 f12 1"/>
              <a:gd name="f40" fmla="+- f30 1750 0"/>
              <a:gd name="f41" fmla="?: f24 f35 0"/>
              <a:gd name="f42" fmla="*/ f36 f13 1"/>
              <a:gd name="f43" fmla="*/ f31 f12 1"/>
              <a:gd name="f44" fmla="*/ f37 f12 1"/>
              <a:gd name="f45" fmla="*/ f34 f12 1"/>
              <a:gd name="f46" fmla="*/ f37 f13 1"/>
              <a:gd name="f47" fmla="*/ f32 f12 1"/>
              <a:gd name="f48" fmla="*/ f38 f13 1"/>
              <a:gd name="f49" fmla="*/ f33 f13 1"/>
              <a:gd name="f50" fmla="+- 21600 0 f40"/>
              <a:gd name="f51" fmla="*/ f40 f12 1"/>
              <a:gd name="f52" fmla="*/ f40 f13 1"/>
              <a:gd name="f53" fmla="*/ f41 f13 1"/>
              <a:gd name="f54" fmla="*/ f50 f12 1"/>
              <a:gd name="f55" fmla="*/ f50 f13 1"/>
            </a:gdLst>
            <a:ahLst>
              <a:ahXY gdRefX="f0" minX="f6" maxX="f7">
                <a:pos x="f19" y="f4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3" y="f42"/>
              </a:cxn>
              <a:cxn ang="f29">
                <a:pos x="f44" y="f53"/>
              </a:cxn>
              <a:cxn ang="f29">
                <a:pos x="f45" y="f46"/>
              </a:cxn>
              <a:cxn ang="f29">
                <a:pos x="f47" y="f48"/>
              </a:cxn>
              <a:cxn ang="f29">
                <a:pos x="f44" y="f49"/>
              </a:cxn>
              <a:cxn ang="f29">
                <a:pos x="f39" y="f46"/>
              </a:cxn>
            </a:cxnLst>
            <a:rect l="f51" t="f52" r="f54" b="f55"/>
            <a:pathLst>
              <a:path w="21600" h="21600">
                <a:moveTo>
                  <a:pt x="f17" y="f6"/>
                </a:moveTo>
                <a:lnTo>
                  <a:pt x="f7" y="f6"/>
                </a:lnTo>
                <a:lnTo>
                  <a:pt x="f21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00FF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7" name="Dowolny kształt: kształt 6">
            <a:extLst>
              <a:ext uri="{FF2B5EF4-FFF2-40B4-BE49-F238E27FC236}">
                <a16:creationId xmlns:a16="http://schemas.microsoft.com/office/drawing/2014/main" id="{4AAA2482-6861-449A-9455-6EC1654D0610}"/>
              </a:ext>
            </a:extLst>
          </p:cNvPr>
          <p:cNvSpPr/>
          <p:nvPr/>
        </p:nvSpPr>
        <p:spPr>
          <a:xfrm>
            <a:off x="4753004" y="4245949"/>
            <a:ext cx="317981" cy="32836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FE7F5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8" name="Dowolny kształt: kształt 7">
            <a:extLst>
              <a:ext uri="{FF2B5EF4-FFF2-40B4-BE49-F238E27FC236}">
                <a16:creationId xmlns:a16="http://schemas.microsoft.com/office/drawing/2014/main" id="{C34C3AB0-ACF7-4C04-BA25-75A9DBBBD566}"/>
              </a:ext>
            </a:extLst>
          </p:cNvPr>
          <p:cNvSpPr/>
          <p:nvPr/>
        </p:nvSpPr>
        <p:spPr>
          <a:xfrm>
            <a:off x="4470484" y="3357190"/>
            <a:ext cx="847760" cy="8887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CFE7F5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0" name="Dowolny kształt: kształt 9">
            <a:extLst>
              <a:ext uri="{FF2B5EF4-FFF2-40B4-BE49-F238E27FC236}">
                <a16:creationId xmlns:a16="http://schemas.microsoft.com/office/drawing/2014/main" id="{BEDF1F56-16D9-4C7D-82D7-F50EA1D22AA0}"/>
              </a:ext>
            </a:extLst>
          </p:cNvPr>
          <p:cNvSpPr/>
          <p:nvPr/>
        </p:nvSpPr>
        <p:spPr>
          <a:xfrm>
            <a:off x="4422493" y="2927087"/>
            <a:ext cx="943741" cy="416547"/>
          </a:xfrm>
          <a:custGeom>
            <a:avLst>
              <a:gd name="f0" fmla="val 10506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+- f7 0 f6"/>
              <a:gd name="f14" fmla="pin 0 f0 21600"/>
              <a:gd name="f15" fmla="*/ f10 f1 1"/>
              <a:gd name="f16" fmla="val f14"/>
              <a:gd name="f17" fmla="*/ f13 1 21600"/>
              <a:gd name="f18" fmla="*/ f14 f11 1"/>
              <a:gd name="f19" fmla="*/ f15 1 f3"/>
              <a:gd name="f20" fmla="*/ f16 1 2"/>
              <a:gd name="f21" fmla="+- 21600 0 f16"/>
              <a:gd name="f22" fmla="*/ 18000 f17 1"/>
              <a:gd name="f23" fmla="*/ 10800 f17 1"/>
              <a:gd name="f24" fmla="*/ 0 f17 1"/>
              <a:gd name="f25" fmla="*/ 21600 f17 1"/>
              <a:gd name="f26" fmla="*/ f16 f11 1"/>
              <a:gd name="f27" fmla="+- f19 0 f2"/>
              <a:gd name="f28" fmla="+- f20 10800 0"/>
              <a:gd name="f29" fmla="*/ f21 1 2"/>
              <a:gd name="f30" fmla="*/ f24 1 f17"/>
              <a:gd name="f31" fmla="*/ f23 1 f17"/>
              <a:gd name="f32" fmla="*/ f25 1 f17"/>
              <a:gd name="f33" fmla="*/ f22 1 f17"/>
              <a:gd name="f34" fmla="*/ f20 f11 1"/>
              <a:gd name="f35" fmla="+- 21600 0 f29"/>
              <a:gd name="f36" fmla="*/ f30 f12 1"/>
              <a:gd name="f37" fmla="*/ f28 f11 1"/>
              <a:gd name="f38" fmla="*/ f33 f12 1"/>
              <a:gd name="f39" fmla="*/ f31 f12 1"/>
              <a:gd name="f40" fmla="*/ f30 f11 1"/>
              <a:gd name="f41" fmla="*/ f32 f12 1"/>
              <a:gd name="f42" fmla="*/ f31 f11 1"/>
              <a:gd name="f43" fmla="*/ f32 f11 1"/>
              <a:gd name="f44" fmla="*/ f35 f11 1"/>
            </a:gdLst>
            <a:ahLst>
              <a:ahXY gdRefX="f0" minX="f6" maxX="f7">
                <a:pos x="f18" y="f3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6" y="f36"/>
              </a:cxn>
              <a:cxn ang="f27">
                <a:pos x="f34" y="f39"/>
              </a:cxn>
              <a:cxn ang="f27">
                <a:pos x="f40" y="f41"/>
              </a:cxn>
              <a:cxn ang="f27">
                <a:pos x="f42" y="f41"/>
              </a:cxn>
              <a:cxn ang="f27">
                <a:pos x="f43" y="f41"/>
              </a:cxn>
              <a:cxn ang="f27">
                <a:pos x="f44" y="f39"/>
              </a:cxn>
            </a:cxnLst>
            <a:rect l="f34" t="f39" r="f37" b="f38"/>
            <a:pathLst>
              <a:path w="21600" h="21600">
                <a:moveTo>
                  <a:pt x="f16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1" name="Dowolny kształt: kształt 17">
            <a:extLst>
              <a:ext uri="{FF2B5EF4-FFF2-40B4-BE49-F238E27FC236}">
                <a16:creationId xmlns:a16="http://schemas.microsoft.com/office/drawing/2014/main" id="{951F56D9-3532-4CAA-B776-BC03BC88D56F}"/>
              </a:ext>
            </a:extLst>
          </p:cNvPr>
          <p:cNvSpPr/>
          <p:nvPr/>
        </p:nvSpPr>
        <p:spPr>
          <a:xfrm>
            <a:off x="4540712" y="3586376"/>
            <a:ext cx="287999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Mangal" pitchFamily="2"/>
              </a:rPr>
              <a:t>.</a:t>
            </a:r>
          </a:p>
        </p:txBody>
      </p:sp>
      <p:sp>
        <p:nvSpPr>
          <p:cNvPr id="12" name="Dowolny kształt: kształt 17">
            <a:extLst>
              <a:ext uri="{FF2B5EF4-FFF2-40B4-BE49-F238E27FC236}">
                <a16:creationId xmlns:a16="http://schemas.microsoft.com/office/drawing/2014/main" id="{EDCFE1D8-1D8F-4E81-9687-3171F2B3930B}"/>
              </a:ext>
            </a:extLst>
          </p:cNvPr>
          <p:cNvSpPr/>
          <p:nvPr/>
        </p:nvSpPr>
        <p:spPr>
          <a:xfrm>
            <a:off x="4911995" y="3589594"/>
            <a:ext cx="287999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Mangal" pitchFamily="2"/>
              </a:rPr>
              <a:t>.</a:t>
            </a:r>
          </a:p>
        </p:txBody>
      </p:sp>
      <p:sp>
        <p:nvSpPr>
          <p:cNvPr id="13" name="Dowolny kształt: kształt 19">
            <a:extLst>
              <a:ext uri="{FF2B5EF4-FFF2-40B4-BE49-F238E27FC236}">
                <a16:creationId xmlns:a16="http://schemas.microsoft.com/office/drawing/2014/main" id="{46846AB8-0862-4B8C-868F-1908AAC6A55C}"/>
              </a:ext>
            </a:extLst>
          </p:cNvPr>
          <p:cNvSpPr/>
          <p:nvPr/>
        </p:nvSpPr>
        <p:spPr>
          <a:xfrm>
            <a:off x="4806180" y="3885011"/>
            <a:ext cx="143999" cy="143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4" name="Dowolny kształt: kształt 13">
            <a:extLst>
              <a:ext uri="{FF2B5EF4-FFF2-40B4-BE49-F238E27FC236}">
                <a16:creationId xmlns:a16="http://schemas.microsoft.com/office/drawing/2014/main" id="{12E6CA73-9A29-4699-AF41-6B5B0188C751}"/>
              </a:ext>
            </a:extLst>
          </p:cNvPr>
          <p:cNvSpPr/>
          <p:nvPr/>
        </p:nvSpPr>
        <p:spPr>
          <a:xfrm>
            <a:off x="4470218" y="5468248"/>
            <a:ext cx="335962" cy="74447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5" name="Dowolny kształt: kształt 14">
            <a:extLst>
              <a:ext uri="{FF2B5EF4-FFF2-40B4-BE49-F238E27FC236}">
                <a16:creationId xmlns:a16="http://schemas.microsoft.com/office/drawing/2014/main" id="{72403F26-106F-464B-9176-06458D97446E}"/>
              </a:ext>
            </a:extLst>
          </p:cNvPr>
          <p:cNvSpPr/>
          <p:nvPr/>
        </p:nvSpPr>
        <p:spPr>
          <a:xfrm>
            <a:off x="4999831" y="5475445"/>
            <a:ext cx="335962" cy="73727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6" name="Dowolny kształt: kształt 15">
            <a:extLst>
              <a:ext uri="{FF2B5EF4-FFF2-40B4-BE49-F238E27FC236}">
                <a16:creationId xmlns:a16="http://schemas.microsoft.com/office/drawing/2014/main" id="{D228C943-2693-4068-93F8-50274676F800}"/>
              </a:ext>
            </a:extLst>
          </p:cNvPr>
          <p:cNvSpPr/>
          <p:nvPr/>
        </p:nvSpPr>
        <p:spPr>
          <a:xfrm>
            <a:off x="4525722" y="6212718"/>
            <a:ext cx="441776" cy="38768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900 f12 1"/>
              <a:gd name="f15" fmla="*/ 12700 f12 1"/>
              <a:gd name="f16" fmla="*/ 19700 f12 1"/>
              <a:gd name="f17" fmla="*/ 0 f12 1"/>
              <a:gd name="f18" fmla="*/ 10800 f12 1"/>
              <a:gd name="f19" fmla="*/ 21600 f12 1"/>
              <a:gd name="f20" fmla="+- f13 0 f1"/>
              <a:gd name="f21" fmla="*/ f17 1 f12"/>
              <a:gd name="f22" fmla="*/ f18 1 f12"/>
              <a:gd name="f23" fmla="*/ f19 1 f12"/>
              <a:gd name="f24" fmla="*/ f14 1 f12"/>
              <a:gd name="f25" fmla="*/ f15 1 f12"/>
              <a:gd name="f26" fmla="*/ f16 1 f12"/>
              <a:gd name="f27" fmla="*/ f24 f8 1"/>
              <a:gd name="f28" fmla="*/ f25 f8 1"/>
              <a:gd name="f29" fmla="*/ f26 f9 1"/>
              <a:gd name="f30" fmla="*/ f25 f9 1"/>
              <a:gd name="f31" fmla="*/ f21 f8 1"/>
              <a:gd name="f32" fmla="*/ f21 f9 1"/>
              <a:gd name="f33" fmla="*/ f22 f9 1"/>
              <a:gd name="f34" fmla="*/ f23 f9 1"/>
              <a:gd name="f35" fmla="*/ f22 f8 1"/>
              <a:gd name="f36" fmla="*/ f23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31" y="f32"/>
              </a:cxn>
              <a:cxn ang="f20">
                <a:pos x="f31" y="f33"/>
              </a:cxn>
              <a:cxn ang="f20">
                <a:pos x="f31" y="f34"/>
              </a:cxn>
              <a:cxn ang="f20">
                <a:pos x="f35" y="f34"/>
              </a:cxn>
              <a:cxn ang="f20">
                <a:pos x="f36" y="f34"/>
              </a:cxn>
              <a:cxn ang="f20">
                <a:pos x="f35" y="f33"/>
              </a:cxn>
            </a:cxnLst>
            <a:rect l="f27" t="f30" r="f28" b="f29"/>
            <a:pathLst>
              <a:path w="21600" h="21600">
                <a:moveTo>
                  <a:pt x="f5" y="f5"/>
                </a:move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7" name="Dowolny kształt: kształt 16">
            <a:extLst>
              <a:ext uri="{FF2B5EF4-FFF2-40B4-BE49-F238E27FC236}">
                <a16:creationId xmlns:a16="http://schemas.microsoft.com/office/drawing/2014/main" id="{F89E9F02-6D53-493E-AAAF-1298F20F8D35}"/>
              </a:ext>
            </a:extLst>
          </p:cNvPr>
          <p:cNvSpPr/>
          <p:nvPr/>
        </p:nvSpPr>
        <p:spPr>
          <a:xfrm>
            <a:off x="5144670" y="6212718"/>
            <a:ext cx="431999" cy="431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900 f12 1"/>
              <a:gd name="f15" fmla="*/ 12700 f12 1"/>
              <a:gd name="f16" fmla="*/ 19700 f12 1"/>
              <a:gd name="f17" fmla="*/ 0 f12 1"/>
              <a:gd name="f18" fmla="*/ 10800 f12 1"/>
              <a:gd name="f19" fmla="*/ 21600 f12 1"/>
              <a:gd name="f20" fmla="+- f13 0 f1"/>
              <a:gd name="f21" fmla="*/ f17 1 f12"/>
              <a:gd name="f22" fmla="*/ f18 1 f12"/>
              <a:gd name="f23" fmla="*/ f19 1 f12"/>
              <a:gd name="f24" fmla="*/ f14 1 f12"/>
              <a:gd name="f25" fmla="*/ f15 1 f12"/>
              <a:gd name="f26" fmla="*/ f16 1 f12"/>
              <a:gd name="f27" fmla="*/ f24 f8 1"/>
              <a:gd name="f28" fmla="*/ f25 f8 1"/>
              <a:gd name="f29" fmla="*/ f26 f9 1"/>
              <a:gd name="f30" fmla="*/ f25 f9 1"/>
              <a:gd name="f31" fmla="*/ f21 f8 1"/>
              <a:gd name="f32" fmla="*/ f21 f9 1"/>
              <a:gd name="f33" fmla="*/ f22 f9 1"/>
              <a:gd name="f34" fmla="*/ f23 f9 1"/>
              <a:gd name="f35" fmla="*/ f22 f8 1"/>
              <a:gd name="f36" fmla="*/ f23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31" y="f32"/>
              </a:cxn>
              <a:cxn ang="f20">
                <a:pos x="f31" y="f33"/>
              </a:cxn>
              <a:cxn ang="f20">
                <a:pos x="f31" y="f34"/>
              </a:cxn>
              <a:cxn ang="f20">
                <a:pos x="f35" y="f34"/>
              </a:cxn>
              <a:cxn ang="f20">
                <a:pos x="f36" y="f34"/>
              </a:cxn>
              <a:cxn ang="f20">
                <a:pos x="f35" y="f33"/>
              </a:cxn>
            </a:cxnLst>
            <a:rect l="f27" t="f30" r="f28" b="f29"/>
            <a:pathLst>
              <a:path w="21600" h="21600">
                <a:moveTo>
                  <a:pt x="f5" y="f5"/>
                </a:move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18" name="Dowolny kształt: kształt 17">
            <a:extLst>
              <a:ext uri="{FF2B5EF4-FFF2-40B4-BE49-F238E27FC236}">
                <a16:creationId xmlns:a16="http://schemas.microsoft.com/office/drawing/2014/main" id="{3487337A-62C7-443C-8E98-E7F239219831}"/>
              </a:ext>
            </a:extLst>
          </p:cNvPr>
          <p:cNvSpPr/>
          <p:nvPr/>
        </p:nvSpPr>
        <p:spPr>
          <a:xfrm>
            <a:off x="3519987" y="4194129"/>
            <a:ext cx="431999" cy="431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12"/>
              <a:gd name="f8" fmla="val 21594"/>
              <a:gd name="f9" fmla="val 10540"/>
              <a:gd name="f10" fmla="val 19423"/>
              <a:gd name="f11" fmla="val 9746"/>
              <a:gd name="f12" fmla="val 16742"/>
              <a:gd name="f13" fmla="val 7801"/>
              <a:gd name="f14" fmla="val 15040"/>
              <a:gd name="f15" fmla="val 4560"/>
              <a:gd name="f16" fmla="val 12230"/>
              <a:gd name="f17" fmla="val 2678"/>
              <a:gd name="f18" fmla="val 12550"/>
              <a:gd name="f19" fmla="val 566"/>
              <a:gd name="f20" fmla="val 8804"/>
              <a:gd name="f21" fmla="+- 0 0 605"/>
              <a:gd name="f22" fmla="val 6314"/>
              <a:gd name="f23" fmla="+- 0 0 208"/>
              <a:gd name="f24" fmla="val 1952"/>
              <a:gd name="f25" fmla="val 4142"/>
              <a:gd name="f26" fmla="val 313"/>
              <a:gd name="f27" fmla="val 8616"/>
              <a:gd name="f28" fmla="+- 0 0 1006"/>
              <a:gd name="f29" fmla="val 10394"/>
              <a:gd name="f30" fmla="val 2228"/>
              <a:gd name="f31" fmla="val 2888"/>
              <a:gd name="f32" fmla="val 11230"/>
              <a:gd name="f33" fmla="val 12987"/>
              <a:gd name="f34" fmla="val 17482"/>
              <a:gd name="f35" fmla="val 21832"/>
              <a:gd name="f36" fmla="val 22208"/>
              <a:gd name="f37" fmla="val 21037"/>
              <a:gd name="f38" fmla="val 18925"/>
              <a:gd name="f39" fmla="val 17043"/>
              <a:gd name="f40" fmla="val 13802"/>
              <a:gd name="f41" fmla="val 11858"/>
              <a:gd name="f42" fmla="val 11063"/>
              <a:gd name="f43" fmla="+- 0 0 0"/>
              <a:gd name="f44" fmla="*/ f3 1 21600"/>
              <a:gd name="f45" fmla="*/ f4 1 21600"/>
              <a:gd name="f46" fmla="+- f6 0 f5"/>
              <a:gd name="f47" fmla="*/ f43 f0 1"/>
              <a:gd name="f48" fmla="*/ f46 1 21600"/>
              <a:gd name="f49" fmla="*/ f47 1 f2"/>
              <a:gd name="f50" fmla="*/ 2500 f48 1"/>
              <a:gd name="f51" fmla="*/ 19100 f48 1"/>
              <a:gd name="f52" fmla="*/ 10500 f48 1"/>
              <a:gd name="f53" fmla="*/ 3500 f48 1"/>
              <a:gd name="f54" fmla="*/ 10800 f48 1"/>
              <a:gd name="f55" fmla="*/ 0 f48 1"/>
              <a:gd name="f56" fmla="*/ 21600 f48 1"/>
              <a:gd name="f57" fmla="+- f49 0 f1"/>
              <a:gd name="f58" fmla="*/ f54 1 f48"/>
              <a:gd name="f59" fmla="*/ f55 1 f48"/>
              <a:gd name="f60" fmla="*/ f56 1 f48"/>
              <a:gd name="f61" fmla="*/ f50 1 f48"/>
              <a:gd name="f62" fmla="*/ f51 1 f48"/>
              <a:gd name="f63" fmla="*/ f53 1 f48"/>
              <a:gd name="f64" fmla="*/ f52 1 f48"/>
              <a:gd name="f65" fmla="*/ f61 f44 1"/>
              <a:gd name="f66" fmla="*/ f62 f44 1"/>
              <a:gd name="f67" fmla="*/ f64 f45 1"/>
              <a:gd name="f68" fmla="*/ f63 f45 1"/>
              <a:gd name="f69" fmla="*/ f58 f44 1"/>
              <a:gd name="f70" fmla="*/ f59 f45 1"/>
              <a:gd name="f71" fmla="*/ f59 f44 1"/>
              <a:gd name="f72" fmla="*/ f58 f45 1"/>
              <a:gd name="f73" fmla="*/ f60 f45 1"/>
              <a:gd name="f74" fmla="*/ f6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7">
                <a:pos x="f69" y="f70"/>
              </a:cxn>
              <a:cxn ang="f57">
                <a:pos x="f71" y="f72"/>
              </a:cxn>
              <a:cxn ang="f57">
                <a:pos x="f69" y="f73"/>
              </a:cxn>
              <a:cxn ang="f57">
                <a:pos x="f74" y="f72"/>
              </a:cxn>
            </a:cxnLst>
            <a:rect l="f65" t="f68" r="f66" b="f67"/>
            <a:pathLst>
              <a:path w="21600" h="21600">
                <a:moveTo>
                  <a:pt x="f7" y="f8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7" y="f31"/>
                </a:cubicBezTo>
                <a:cubicBezTo>
                  <a:pt x="f32" y="f30"/>
                  <a:pt x="f33" y="f28"/>
                  <a:pt x="f34" y="f26"/>
                </a:cubicBezTo>
                <a:cubicBezTo>
                  <a:pt x="f35" y="f24"/>
                  <a:pt x="f36" y="f22"/>
                  <a:pt x="f37" y="f20"/>
                </a:cubicBezTo>
                <a:cubicBezTo>
                  <a:pt x="f38" y="f18"/>
                  <a:pt x="f39" y="f16"/>
                  <a:pt x="f40" y="f14"/>
                </a:cubicBezTo>
                <a:cubicBezTo>
                  <a:pt x="f41" y="f12"/>
                  <a:pt x="f42" y="f10"/>
                  <a:pt x="f7" y="f8"/>
                </a:cubicBez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Mangal" pitchFamily="2"/>
            </a:endParaRPr>
          </a:p>
        </p:txBody>
      </p:sp>
      <p:pic>
        <p:nvPicPr>
          <p:cNvPr id="23" name="Grafika 22" descr="Podniesiona dłoń">
            <a:extLst>
              <a:ext uri="{FF2B5EF4-FFF2-40B4-BE49-F238E27FC236}">
                <a16:creationId xmlns:a16="http://schemas.microsoft.com/office/drawing/2014/main" id="{94CA98E5-6726-4E86-AAAD-8684E3B3F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9241" y="3458373"/>
            <a:ext cx="630911" cy="630911"/>
          </a:xfrm>
          <a:prstGeom prst="rect">
            <a:avLst/>
          </a:prstGeom>
        </p:spPr>
      </p:pic>
      <p:pic>
        <p:nvPicPr>
          <p:cNvPr id="24" name="Grafika 23" descr="Podniesiona dłoń">
            <a:extLst>
              <a:ext uri="{FF2B5EF4-FFF2-40B4-BE49-F238E27FC236}">
                <a16:creationId xmlns:a16="http://schemas.microsoft.com/office/drawing/2014/main" id="{0C665A50-C30F-4AE7-B311-468B061EA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3810792" y="5433174"/>
            <a:ext cx="555948" cy="555948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828B5C5F-8761-4D97-925C-9BA8751453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27" y="3554883"/>
            <a:ext cx="259842" cy="493373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C0484803-E9CC-4C34-A28B-4B3E7E7F7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36820" y="3554882"/>
            <a:ext cx="259842" cy="493373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0B8189F1-9820-6874-4EC9-86CEE4B776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179" y="-278281"/>
            <a:ext cx="2737110" cy="288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27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290951-8ED8-40B1-8145-CB72DD6E6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926454"/>
            <a:ext cx="8534400" cy="406794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2203B-1438-46AA-98CD-C699989CB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089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dirty="0"/>
              <a:t>HODNOCENÍ</a:t>
            </a:r>
            <a:endParaRPr lang="pl-PL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2071BAC-CE1D-4A03-9DC7-6A33835A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818127"/>
              </p:ext>
            </p:extLst>
          </p:nvPr>
        </p:nvGraphicFramePr>
        <p:xfrm>
          <a:off x="683581" y="1926454"/>
          <a:ext cx="9476419" cy="420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578">
                  <a:extLst>
                    <a:ext uri="{9D8B030D-6E8A-4147-A177-3AD203B41FA5}">
                      <a16:colId xmlns:a16="http://schemas.microsoft.com/office/drawing/2014/main" val="2254198353"/>
                    </a:ext>
                  </a:extLst>
                </a:gridCol>
                <a:gridCol w="2368947">
                  <a:extLst>
                    <a:ext uri="{9D8B030D-6E8A-4147-A177-3AD203B41FA5}">
                      <a16:colId xmlns:a16="http://schemas.microsoft.com/office/drawing/2014/main" val="2243677536"/>
                    </a:ext>
                  </a:extLst>
                </a:gridCol>
                <a:gridCol w="2368947">
                  <a:extLst>
                    <a:ext uri="{9D8B030D-6E8A-4147-A177-3AD203B41FA5}">
                      <a16:colId xmlns:a16="http://schemas.microsoft.com/office/drawing/2014/main" val="760142592"/>
                    </a:ext>
                  </a:extLst>
                </a:gridCol>
                <a:gridCol w="2368947">
                  <a:extLst>
                    <a:ext uri="{9D8B030D-6E8A-4147-A177-3AD203B41FA5}">
                      <a16:colId xmlns:a16="http://schemas.microsoft.com/office/drawing/2014/main" val="3735832144"/>
                    </a:ext>
                  </a:extLst>
                </a:gridCol>
              </a:tblGrid>
              <a:tr h="25831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Počet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bodů</a:t>
                      </a:r>
                      <a:endParaRPr lang="pl-PL" sz="1400" b="0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890827"/>
                  </a:ext>
                </a:extLst>
              </a:tr>
              <a:tr h="134321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1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Angažovanost</a:t>
                      </a:r>
                      <a:r>
                        <a:rPr lang="pl-PL" sz="1600" b="1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skupiny v </a:t>
                      </a:r>
                      <a:r>
                        <a:rPr lang="pl-PL" sz="1600" b="1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práci</a:t>
                      </a:r>
                      <a:r>
                        <a:rPr lang="pl-PL" sz="1600" b="1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600" b="1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schopnost</a:t>
                      </a:r>
                      <a:r>
                        <a:rPr lang="pl-PL" sz="1600" b="1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1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spolupráce</a:t>
                      </a:r>
                      <a:r>
                        <a:rPr lang="pl-PL" sz="1600" b="1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Chybějící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zapojení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všech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členů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skupiny do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kreativní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spolupráce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zapojení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v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práci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všech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členů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skupiny.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Úroveň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spolupráce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uspokojivá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Plné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zapojení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všech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členů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skupiny do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Vzájemné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povzbuzování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k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práci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Schopnost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spolupráce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skupině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vysoké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úrovni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35294"/>
                  </a:ext>
                </a:extLst>
              </a:tr>
              <a:tr h="2100462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1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endParaRPr lang="pl-PL" sz="1600" b="1" i="0" u="none" strike="noStrike" kern="1200" dirty="0">
                        <a:latin typeface="Arial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pouze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přečtena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Chybějící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odpovědi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kontrolní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ze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strany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učitele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částečně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vyřčena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z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paměti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částečně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přečtena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Chybí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uspokojivé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odpovědi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kontrolní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učitele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b="0" i="0" u="none" strike="noStrike" kern="1200" dirty="0">
                        <a:latin typeface="Arial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zpaměti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Správné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odpovědi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učitele</a:t>
                      </a:r>
                      <a:r>
                        <a:rPr lang="pl-PL" sz="1600" b="0" i="0" u="none" strike="noStrike" kern="1200" dirty="0">
                          <a:latin typeface="Arial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137033"/>
                  </a:ext>
                </a:extLst>
              </a:tr>
            </a:tbl>
          </a:graphicData>
        </a:graphic>
      </p:graphicFrame>
      <p:pic>
        <p:nvPicPr>
          <p:cNvPr id="5" name="Picture 2" descr="Grafika, Wykres, Wynik, Obroty, Zysk">
            <a:extLst>
              <a:ext uri="{FF2B5EF4-FFF2-40B4-BE49-F238E27FC236}">
                <a16:creationId xmlns:a16="http://schemas.microsoft.com/office/drawing/2014/main" id="{011B9ADC-615F-45A4-86C0-409B3D9E5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1" y="0"/>
            <a:ext cx="2032000" cy="192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09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3C03D-40D8-401B-AA24-08122700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31650"/>
            <a:ext cx="10670328" cy="4662749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40114B-1C97-4C4E-B046-5339D7B6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70517"/>
            <a:ext cx="8534400" cy="1074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HODNOCENÍ</a:t>
            </a:r>
          </a:p>
          <a:p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4B62AE7-290F-4852-8529-A3E2371D8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308303"/>
              </p:ext>
            </p:extLst>
          </p:nvPr>
        </p:nvGraphicFramePr>
        <p:xfrm>
          <a:off x="684212" y="2166151"/>
          <a:ext cx="8415400" cy="382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700">
                  <a:extLst>
                    <a:ext uri="{9D8B030D-6E8A-4147-A177-3AD203B41FA5}">
                      <a16:colId xmlns:a16="http://schemas.microsoft.com/office/drawing/2014/main" val="633899689"/>
                    </a:ext>
                  </a:extLst>
                </a:gridCol>
                <a:gridCol w="4207700">
                  <a:extLst>
                    <a:ext uri="{9D8B030D-6E8A-4147-A177-3AD203B41FA5}">
                      <a16:colId xmlns:a16="http://schemas.microsoft.com/office/drawing/2014/main" val="473720725"/>
                    </a:ext>
                  </a:extLst>
                </a:gridCol>
              </a:tblGrid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&lt;4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Nedostatečná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243317"/>
                  </a:ext>
                </a:extLst>
              </a:tr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Dostatečný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610860"/>
                  </a:ext>
                </a:extLst>
              </a:tr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Dostatečný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5688775"/>
                  </a:ext>
                </a:extLst>
              </a:tr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Dobře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834573"/>
                  </a:ext>
                </a:extLst>
              </a:tr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Chvalitebně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799105"/>
                  </a:ext>
                </a:extLst>
              </a:tr>
              <a:tr h="5620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Jokerman" panose="04090605060D06020702" pitchFamily="82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Výborně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568378"/>
                  </a:ext>
                </a:extLst>
              </a:tr>
              <a:tr h="455892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023740"/>
                  </a:ext>
                </a:extLst>
              </a:tr>
            </a:tbl>
          </a:graphicData>
        </a:graphic>
      </p:graphicFrame>
      <p:pic>
        <p:nvPicPr>
          <p:cNvPr id="9" name="Picture 2" descr="Grafika, Wykres, Wynik, Obroty, Zysk">
            <a:extLst>
              <a:ext uri="{FF2B5EF4-FFF2-40B4-BE49-F238E27FC236}">
                <a16:creationId xmlns:a16="http://schemas.microsoft.com/office/drawing/2014/main" id="{F84DA7B5-6675-4D7E-BF46-6CC6BA85F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13" y="-17756"/>
            <a:ext cx="3092388" cy="218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749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Sowa, Ptak, Książka, Wise, Natura, Znak">
            <a:extLst>
              <a:ext uri="{FF2B5EF4-FFF2-40B4-BE49-F238E27FC236}">
                <a16:creationId xmlns:a16="http://schemas.microsoft.com/office/drawing/2014/main" id="{29DD84AD-0D30-4AD6-A050-66B1B683B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0" r="27753" b="2"/>
          <a:stretch/>
        </p:blipFill>
        <p:spPr bwMode="auto">
          <a:xfrm>
            <a:off x="831" y="10"/>
            <a:ext cx="3502025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7" name="Group 13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8" name="Straight Connector 13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0E38C1B8-1464-4E8F-B741-F6E1A1627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578" y="2175030"/>
            <a:ext cx="7491371" cy="3819370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pl-PL" sz="1800" b="1" dirty="0" err="1"/>
              <a:t>Jaké</a:t>
            </a:r>
            <a:r>
              <a:rPr lang="pl-PL" sz="1800" b="1" dirty="0"/>
              <a:t> </a:t>
            </a:r>
            <a:r>
              <a:rPr lang="pl-PL" sz="1800" b="1" dirty="0" err="1"/>
              <a:t>výhody</a:t>
            </a:r>
            <a:r>
              <a:rPr lang="pl-PL" sz="1800" b="1" dirty="0"/>
              <a:t> </a:t>
            </a:r>
            <a:r>
              <a:rPr lang="pl-PL" sz="1800" b="1" dirty="0" err="1"/>
              <a:t>jste</a:t>
            </a:r>
            <a:r>
              <a:rPr lang="pl-PL" sz="1800" b="1" dirty="0"/>
              <a:t> </a:t>
            </a:r>
            <a:r>
              <a:rPr lang="pl-PL" sz="1800" b="1" dirty="0" err="1"/>
              <a:t>získali</a:t>
            </a:r>
            <a:r>
              <a:rPr lang="pl-PL" sz="1800" b="1" dirty="0"/>
              <a:t> z </a:t>
            </a:r>
            <a:r>
              <a:rPr lang="pl-PL" sz="1800" b="1" dirty="0" err="1"/>
              <a:t>realizace</a:t>
            </a:r>
            <a:r>
              <a:rPr lang="pl-PL" sz="1800" b="1" dirty="0"/>
              <a:t> </a:t>
            </a:r>
            <a:r>
              <a:rPr lang="pl-PL" sz="1800" b="1" dirty="0" err="1"/>
              <a:t>tohoto</a:t>
            </a:r>
            <a:r>
              <a:rPr lang="pl-PL" sz="1800" b="1" dirty="0"/>
              <a:t> projektu?</a:t>
            </a:r>
            <a:br>
              <a:rPr lang="pl-PL" sz="1800" b="1" dirty="0"/>
            </a:br>
            <a:br>
              <a:rPr lang="pl-PL" sz="1800" b="1" dirty="0"/>
            </a:br>
            <a:br>
              <a:rPr lang="pl-PL" sz="1800" b="1" dirty="0"/>
            </a:br>
            <a:r>
              <a:rPr lang="pl-PL" sz="1800" dirty="0" err="1"/>
              <a:t>Naučení</a:t>
            </a:r>
            <a:r>
              <a:rPr lang="pl-PL" sz="1800" dirty="0"/>
              <a:t> </a:t>
            </a:r>
            <a:r>
              <a:rPr lang="pl-PL" sz="1800" dirty="0" err="1"/>
              <a:t>se</a:t>
            </a:r>
            <a:r>
              <a:rPr lang="pl-PL" sz="1800" dirty="0"/>
              <a:t> </a:t>
            </a:r>
            <a:r>
              <a:rPr lang="pl-PL" sz="1800" dirty="0" err="1"/>
              <a:t>mimiky</a:t>
            </a:r>
            <a:r>
              <a:rPr lang="pl-PL" sz="1800" dirty="0"/>
              <a:t> </a:t>
            </a:r>
            <a:r>
              <a:rPr lang="pl-PL" sz="1800" dirty="0" err="1"/>
              <a:t>se</a:t>
            </a:r>
            <a:r>
              <a:rPr lang="pl-PL" sz="1800" dirty="0"/>
              <a:t> </a:t>
            </a:r>
            <a:r>
              <a:rPr lang="pl-PL" sz="1800" dirty="0" err="1"/>
              <a:t>může</a:t>
            </a:r>
            <a:r>
              <a:rPr lang="pl-PL" sz="1800" dirty="0"/>
              <a:t> </a:t>
            </a:r>
            <a:r>
              <a:rPr lang="pl-PL" sz="1800" dirty="0" err="1"/>
              <a:t>ukázat</a:t>
            </a:r>
            <a:r>
              <a:rPr lang="pl-PL" sz="1800" dirty="0"/>
              <a:t> jako </a:t>
            </a:r>
            <a:r>
              <a:rPr lang="pl-PL" sz="1800" dirty="0" err="1"/>
              <a:t>skvělá</a:t>
            </a:r>
            <a:r>
              <a:rPr lang="pl-PL" sz="1800" dirty="0"/>
              <a:t> </a:t>
            </a:r>
            <a:r>
              <a:rPr lang="pl-PL" sz="1800" dirty="0" err="1"/>
              <a:t>zábava</a:t>
            </a:r>
            <a:r>
              <a:rPr lang="pl-PL" sz="1800" dirty="0"/>
              <a:t>, </a:t>
            </a:r>
            <a:r>
              <a:rPr lang="pl-PL" sz="1800" dirty="0" err="1"/>
              <a:t>která</a:t>
            </a:r>
            <a:r>
              <a:rPr lang="pl-PL" sz="1800" dirty="0"/>
              <a:t> </a:t>
            </a:r>
            <a:r>
              <a:rPr lang="pl-PL" sz="1800" dirty="0" err="1"/>
              <a:t>navíc</a:t>
            </a:r>
            <a:r>
              <a:rPr lang="pl-PL" sz="1800" dirty="0"/>
              <a:t> </a:t>
            </a:r>
            <a:r>
              <a:rPr lang="pl-PL" sz="1800" dirty="0" err="1"/>
              <a:t>posiluje</a:t>
            </a:r>
            <a:r>
              <a:rPr lang="pl-PL" sz="1800" dirty="0"/>
              <a:t> </a:t>
            </a:r>
            <a:r>
              <a:rPr lang="pl-PL" sz="1800" dirty="0" err="1"/>
              <a:t>svaly</a:t>
            </a:r>
            <a:r>
              <a:rPr lang="pl-PL" sz="1800" dirty="0"/>
              <a:t> </a:t>
            </a:r>
            <a:r>
              <a:rPr lang="pl-PL" sz="1800" dirty="0" err="1"/>
              <a:t>obličeje</a:t>
            </a:r>
            <a:r>
              <a:rPr lang="pl-PL" sz="1800" dirty="0"/>
              <a:t>.</a:t>
            </a:r>
            <a:br>
              <a:rPr lang="pl-PL" sz="1800" dirty="0"/>
            </a:br>
            <a:br>
              <a:rPr lang="pl-PL" sz="1800" dirty="0"/>
            </a:br>
            <a:r>
              <a:rPr lang="pl-PL" sz="1800" dirty="0" err="1"/>
              <a:t>Vzbuzení</a:t>
            </a:r>
            <a:r>
              <a:rPr lang="pl-PL" sz="1800" dirty="0"/>
              <a:t> </a:t>
            </a:r>
            <a:r>
              <a:rPr lang="pl-PL" sz="1800" dirty="0" err="1"/>
              <a:t>zájmu</a:t>
            </a:r>
            <a:r>
              <a:rPr lang="pl-PL" sz="1800" dirty="0"/>
              <a:t> o </a:t>
            </a:r>
            <a:r>
              <a:rPr lang="pl-PL" sz="1800" dirty="0" err="1"/>
              <a:t>mimické</a:t>
            </a:r>
            <a:r>
              <a:rPr lang="pl-PL" sz="1800" dirty="0"/>
              <a:t> </a:t>
            </a:r>
            <a:r>
              <a:rPr lang="pl-PL" sz="1800" dirty="0" err="1"/>
              <a:t>hry</a:t>
            </a:r>
            <a:r>
              <a:rPr lang="pl-PL" sz="1800" dirty="0"/>
              <a:t>.</a:t>
            </a:r>
            <a:br>
              <a:rPr lang="pl-PL" sz="1800" dirty="0"/>
            </a:br>
            <a:r>
              <a:rPr lang="pl-PL" sz="1800" dirty="0" err="1"/>
              <a:t>Význam</a:t>
            </a:r>
            <a:r>
              <a:rPr lang="pl-PL" sz="1800" dirty="0"/>
              <a:t> </a:t>
            </a:r>
            <a:r>
              <a:rPr lang="pl-PL" sz="1800" dirty="0" err="1"/>
              <a:t>sdělení</a:t>
            </a:r>
            <a:r>
              <a:rPr lang="pl-PL" sz="1800" dirty="0"/>
              <a:t> </a:t>
            </a:r>
            <a:r>
              <a:rPr lang="pl-PL" sz="1800" dirty="0" err="1"/>
              <a:t>lze</a:t>
            </a:r>
            <a:r>
              <a:rPr lang="pl-PL" sz="1800" dirty="0"/>
              <a:t> rychle a bez </a:t>
            </a:r>
            <a:r>
              <a:rPr lang="pl-PL" sz="1800" dirty="0" err="1"/>
              <a:t>přípravy</a:t>
            </a:r>
            <a:r>
              <a:rPr lang="pl-PL" sz="1800" dirty="0"/>
              <a:t> </a:t>
            </a:r>
            <a:r>
              <a:rPr lang="pl-PL" sz="1800" dirty="0" err="1"/>
              <a:t>pochopit</a:t>
            </a:r>
            <a:r>
              <a:rPr lang="pl-PL" sz="1800" dirty="0"/>
              <a:t>.</a:t>
            </a:r>
            <a:br>
              <a:rPr lang="pl-PL" sz="1800" dirty="0"/>
            </a:br>
            <a:br>
              <a:rPr lang="pl-PL" sz="1800" dirty="0"/>
            </a:br>
            <a:r>
              <a:rPr lang="pl-PL" sz="1800" dirty="0"/>
              <a:t>Pantomima jako metoda </a:t>
            </a:r>
            <a:r>
              <a:rPr lang="pl-PL" sz="1800" dirty="0" err="1"/>
              <a:t>podporující</a:t>
            </a:r>
            <a:r>
              <a:rPr lang="pl-PL" sz="1800" dirty="0"/>
              <a:t> </a:t>
            </a:r>
            <a:r>
              <a:rPr lang="pl-PL" sz="1800" dirty="0" err="1"/>
              <a:t>komunikaci</a:t>
            </a:r>
            <a:r>
              <a:rPr lang="pl-PL" sz="1800" dirty="0"/>
              <a:t>.</a:t>
            </a:r>
            <a:br>
              <a:rPr lang="pl-PL" sz="1800" dirty="0"/>
            </a:br>
            <a:br>
              <a:rPr lang="pl-PL" sz="1800" dirty="0"/>
            </a:br>
            <a:r>
              <a:rPr lang="pl-PL" sz="1800" dirty="0" err="1"/>
              <a:t>Naučili</a:t>
            </a:r>
            <a:r>
              <a:rPr lang="pl-PL" sz="1800" dirty="0"/>
              <a:t> </a:t>
            </a:r>
            <a:r>
              <a:rPr lang="pl-PL" sz="1800" dirty="0" err="1"/>
              <a:t>jste</a:t>
            </a:r>
            <a:r>
              <a:rPr lang="pl-PL" sz="1800" dirty="0"/>
              <a:t> </a:t>
            </a:r>
            <a:r>
              <a:rPr lang="pl-PL" sz="1800" dirty="0" err="1"/>
              <a:t>se</a:t>
            </a:r>
            <a:r>
              <a:rPr lang="pl-PL" sz="1800" dirty="0"/>
              <a:t> </a:t>
            </a:r>
            <a:r>
              <a:rPr lang="pl-PL" sz="1800" dirty="0" err="1"/>
              <a:t>obtížnému</a:t>
            </a:r>
            <a:r>
              <a:rPr lang="pl-PL" sz="1800" dirty="0"/>
              <a:t> </a:t>
            </a:r>
            <a:r>
              <a:rPr lang="pl-PL" sz="1800" dirty="0" err="1"/>
              <a:t>umění</a:t>
            </a:r>
            <a:r>
              <a:rPr lang="pl-PL" sz="1800" dirty="0"/>
              <a:t> </a:t>
            </a:r>
            <a:r>
              <a:rPr lang="pl-PL" sz="1800" dirty="0" err="1"/>
              <a:t>spolupráce</a:t>
            </a:r>
            <a:r>
              <a:rPr lang="pl-PL" sz="1800" dirty="0"/>
              <a:t> </a:t>
            </a:r>
            <a:r>
              <a:rPr lang="pl-PL" sz="1800" dirty="0" err="1"/>
              <a:t>ve</a:t>
            </a:r>
            <a:r>
              <a:rPr lang="pl-PL" sz="1800" dirty="0"/>
              <a:t> </a:t>
            </a:r>
            <a:r>
              <a:rPr lang="pl-PL" sz="1800" dirty="0" err="1"/>
              <a:t>skupině</a:t>
            </a:r>
            <a:r>
              <a:rPr lang="pl-PL" sz="1800" dirty="0"/>
              <a:t>.</a:t>
            </a:r>
            <a:br>
              <a:rPr lang="pl-PL" sz="1800" dirty="0"/>
            </a:br>
            <a:endParaRPr lang="pl-PL" sz="1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48E320-7A26-423C-B5D6-184BE83B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612" y="685801"/>
            <a:ext cx="6626072" cy="9733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/>
              <a:t>ZÁVĚR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8042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Sowa, Ptak, Książka, Wise, Natura, Znak">
            <a:extLst>
              <a:ext uri="{FF2B5EF4-FFF2-40B4-BE49-F238E27FC236}">
                <a16:creationId xmlns:a16="http://schemas.microsoft.com/office/drawing/2014/main" id="{82FB31C9-D873-4DB6-9AD2-55E4CEEF0C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0" r="27753" b="2"/>
          <a:stretch/>
        </p:blipFill>
        <p:spPr bwMode="auto">
          <a:xfrm>
            <a:off x="831" y="10"/>
            <a:ext cx="3502025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8" name="Straight Connector 3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DF426AD6-812C-410A-A143-73C11976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579" y="2246050"/>
            <a:ext cx="6461350" cy="3748349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1800" dirty="0" err="1"/>
              <a:t>Měli</a:t>
            </a:r>
            <a:r>
              <a:rPr lang="pl-PL" sz="1800" dirty="0"/>
              <a:t> </a:t>
            </a:r>
            <a:r>
              <a:rPr lang="pl-PL" sz="1800" dirty="0" err="1"/>
              <a:t>jste</a:t>
            </a:r>
            <a:r>
              <a:rPr lang="pl-PL" sz="1800" dirty="0"/>
              <a:t> </a:t>
            </a:r>
            <a:r>
              <a:rPr lang="pl-PL" sz="1800" dirty="0" err="1"/>
              <a:t>možnost</a:t>
            </a:r>
            <a:r>
              <a:rPr lang="pl-PL" sz="1800" dirty="0"/>
              <a:t> </a:t>
            </a:r>
            <a:r>
              <a:rPr lang="pl-PL" sz="1800" dirty="0" err="1"/>
              <a:t>procvičit</a:t>
            </a:r>
            <a:r>
              <a:rPr lang="pl-PL" sz="1800" dirty="0"/>
              <a:t> </a:t>
            </a:r>
            <a:r>
              <a:rPr lang="pl-PL" sz="1800" dirty="0" err="1"/>
              <a:t>prezentování</a:t>
            </a:r>
            <a:r>
              <a:rPr lang="pl-PL" sz="1800" dirty="0"/>
              <a:t> </a:t>
            </a:r>
            <a:r>
              <a:rPr lang="pl-PL" sz="1800" dirty="0" err="1"/>
              <a:t>sbíraných</a:t>
            </a:r>
            <a:r>
              <a:rPr lang="pl-PL" sz="1800" dirty="0"/>
              <a:t> </a:t>
            </a:r>
            <a:r>
              <a:rPr lang="pl-PL" sz="1800" dirty="0" err="1"/>
              <a:t>informací</a:t>
            </a:r>
            <a:r>
              <a:rPr lang="pl-PL" sz="1800" dirty="0"/>
              <a:t> </a:t>
            </a:r>
            <a:r>
              <a:rPr lang="pl-PL" sz="1800" dirty="0" err="1"/>
              <a:t>vašim</a:t>
            </a:r>
            <a:r>
              <a:rPr lang="pl-PL" sz="1800" dirty="0"/>
              <a:t> </a:t>
            </a:r>
            <a:r>
              <a:rPr lang="pl-PL" sz="1800" dirty="0" err="1"/>
              <a:t>spolužákům</a:t>
            </a:r>
            <a:r>
              <a:rPr lang="pl-PL" sz="1800" dirty="0"/>
              <a:t>.</a:t>
            </a:r>
            <a:br>
              <a:rPr lang="pl-PL" sz="1800" dirty="0"/>
            </a:br>
            <a:br>
              <a:rPr lang="pl-PL" sz="1800" dirty="0"/>
            </a:br>
            <a:r>
              <a:rPr lang="pl-PL" sz="1800" dirty="0" err="1"/>
              <a:t>Měli</a:t>
            </a:r>
            <a:r>
              <a:rPr lang="pl-PL" sz="1800" dirty="0"/>
              <a:t> </a:t>
            </a:r>
            <a:r>
              <a:rPr lang="pl-PL" sz="1800" dirty="0" err="1"/>
              <a:t>jste</a:t>
            </a:r>
            <a:r>
              <a:rPr lang="pl-PL" sz="1800" dirty="0"/>
              <a:t> </a:t>
            </a:r>
            <a:r>
              <a:rPr lang="pl-PL" sz="1800" dirty="0" err="1"/>
              <a:t>možnost</a:t>
            </a:r>
            <a:r>
              <a:rPr lang="pl-PL" sz="1800" dirty="0"/>
              <a:t> </a:t>
            </a:r>
            <a:r>
              <a:rPr lang="pl-PL" sz="1800" dirty="0" err="1"/>
              <a:t>pocítit</a:t>
            </a:r>
            <a:r>
              <a:rPr lang="pl-PL" sz="1800" dirty="0"/>
              <a:t> </a:t>
            </a:r>
            <a:r>
              <a:rPr lang="pl-PL" sz="1800" dirty="0" err="1"/>
              <a:t>se</a:t>
            </a:r>
            <a:r>
              <a:rPr lang="pl-PL" sz="1800" dirty="0"/>
              <a:t> </a:t>
            </a:r>
            <a:r>
              <a:rPr lang="pl-PL" sz="1800" dirty="0" err="1"/>
              <a:t>plně</a:t>
            </a:r>
            <a:r>
              <a:rPr lang="pl-PL" sz="1800" dirty="0"/>
              <a:t> </a:t>
            </a:r>
            <a:r>
              <a:rPr lang="pl-PL" sz="1800" dirty="0" err="1"/>
              <a:t>zodpovědní</a:t>
            </a:r>
            <a:r>
              <a:rPr lang="pl-PL" sz="1800" dirty="0"/>
              <a:t> za </a:t>
            </a:r>
            <a:r>
              <a:rPr lang="pl-PL" sz="1800" dirty="0" err="1"/>
              <a:t>získávání</a:t>
            </a:r>
            <a:r>
              <a:rPr lang="pl-PL" sz="1800" dirty="0"/>
              <a:t> </a:t>
            </a:r>
            <a:r>
              <a:rPr lang="pl-PL" sz="1800" dirty="0" err="1"/>
              <a:t>znalostí</a:t>
            </a:r>
            <a:r>
              <a:rPr lang="pl-PL" sz="1800" dirty="0"/>
              <a:t>.</a:t>
            </a:r>
            <a:br>
              <a:rPr lang="pl-PL" sz="1800" dirty="0"/>
            </a:br>
            <a:br>
              <a:rPr lang="pl-PL" sz="1800" dirty="0"/>
            </a:br>
            <a:r>
              <a:rPr lang="pl-PL" sz="1800" dirty="0" err="1"/>
              <a:t>Vaše</a:t>
            </a:r>
            <a:r>
              <a:rPr lang="pl-PL" sz="1800" dirty="0"/>
              <a:t> </a:t>
            </a:r>
            <a:r>
              <a:rPr lang="pl-PL" sz="1800" dirty="0" err="1"/>
              <a:t>práce</a:t>
            </a:r>
            <a:r>
              <a:rPr lang="pl-PL" sz="1800" dirty="0"/>
              <a:t> </a:t>
            </a:r>
            <a:r>
              <a:rPr lang="pl-PL" sz="1800" dirty="0" err="1"/>
              <a:t>může</a:t>
            </a:r>
            <a:r>
              <a:rPr lang="pl-PL" sz="1800" dirty="0"/>
              <a:t> </a:t>
            </a:r>
            <a:r>
              <a:rPr lang="pl-PL" sz="1800" dirty="0" err="1"/>
              <a:t>sloužit</a:t>
            </a:r>
            <a:r>
              <a:rPr lang="pl-PL" sz="1800" dirty="0"/>
              <a:t> </a:t>
            </a:r>
            <a:r>
              <a:rPr lang="pl-PL" sz="1800" dirty="0" err="1"/>
              <a:t>vám</a:t>
            </a:r>
            <a:r>
              <a:rPr lang="pl-PL" sz="1800" dirty="0"/>
              <a:t> i </a:t>
            </a:r>
            <a:r>
              <a:rPr lang="pl-PL" sz="1800" dirty="0" err="1"/>
              <a:t>dalším</a:t>
            </a:r>
            <a:r>
              <a:rPr lang="pl-PL" sz="1800" dirty="0"/>
              <a:t> </a:t>
            </a:r>
            <a:r>
              <a:rPr lang="pl-PL" sz="1800" dirty="0" err="1"/>
              <a:t>osobám</a:t>
            </a:r>
            <a:r>
              <a:rPr lang="pl-PL" sz="1800" dirty="0"/>
              <a:t> </a:t>
            </a:r>
            <a:r>
              <a:rPr lang="pl-PL" sz="1800" dirty="0" err="1"/>
              <a:t>ve</a:t>
            </a:r>
            <a:r>
              <a:rPr lang="pl-PL" sz="1800" dirty="0"/>
              <a:t> </a:t>
            </a:r>
            <a:r>
              <a:rPr lang="pl-PL" sz="1800" dirty="0" err="1"/>
              <a:t>vaší</a:t>
            </a:r>
            <a:r>
              <a:rPr lang="pl-PL" sz="1800" dirty="0"/>
              <a:t> </a:t>
            </a:r>
            <a:r>
              <a:rPr lang="pl-PL" sz="1800" dirty="0" err="1"/>
              <a:t>škole</a:t>
            </a:r>
            <a:r>
              <a:rPr lang="pl-PL" sz="1800" dirty="0"/>
              <a:t>, a </a:t>
            </a:r>
            <a:r>
              <a:rPr lang="pl-PL" sz="1800" dirty="0" err="1"/>
              <a:t>nejenom</a:t>
            </a:r>
            <a:r>
              <a:rPr lang="pl-PL" sz="1800" dirty="0"/>
              <a:t> v </a:t>
            </a:r>
            <a:r>
              <a:rPr lang="pl-PL" sz="1800" dirty="0" err="1"/>
              <a:t>ní</a:t>
            </a:r>
            <a:r>
              <a:rPr lang="pl-PL" sz="1800" dirty="0"/>
              <a:t>.</a:t>
            </a:r>
            <a:endParaRPr lang="pl-PL" sz="9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0BB1B6-4412-4D94-BF71-D03494C2A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612" y="685800"/>
            <a:ext cx="6626072" cy="10393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/>
              <a:t>ZÁVĚR</a:t>
            </a:r>
            <a:endParaRPr lang="pl-PL" sz="2800" dirty="0"/>
          </a:p>
          <a:p>
            <a:pPr algn="ctr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21430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Sukienka, Edukacja, Stos, Czerwony, Kobieta, Blask">
            <a:extLst>
              <a:ext uri="{FF2B5EF4-FFF2-40B4-BE49-F238E27FC236}">
                <a16:creationId xmlns:a16="http://schemas.microsoft.com/office/drawing/2014/main" id="{72D36C6C-2075-4293-9F47-DF67D5785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13" r="13222"/>
          <a:stretch/>
        </p:blipFill>
        <p:spPr bwMode="auto">
          <a:xfrm>
            <a:off x="831" y="2804908"/>
            <a:ext cx="2069707" cy="4053092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4" name="Straight Connector 73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05556CF9-A1CA-4B1E-9CC2-C769CF64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745" y="3086526"/>
            <a:ext cx="8108318" cy="3489855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Skupiny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mohou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být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rozděleny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podle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libovolných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kritérií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například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podle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kognitivních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schopností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studentů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jejich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dovedností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zájmů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aby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se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síly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rovnoměrně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rozdělily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v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jednotlivých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skupinách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.</a:t>
            </a: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Čas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na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realizaci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projektu by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měl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být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přizpůsoben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možnostem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studentů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Není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předem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určen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.</a:t>
            </a: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Také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lze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zavést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anonymní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hodnocení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práce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představené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skupiny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studenty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z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jiných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skupin.</a:t>
            </a: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br>
              <a:rPr lang="pl-PL" sz="14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Bylo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by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dobré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rozšířit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vytvořené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PRODUKTY na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školním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území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aby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studenti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viděli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že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jejich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práce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má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praktické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75000"/>
                  </a:schemeClr>
                </a:solidFill>
              </a:rPr>
              <a:t>využití</a:t>
            </a:r>
            <a:r>
              <a:rPr lang="pl-PL" sz="1400" dirty="0">
                <a:solidFill>
                  <a:schemeClr val="bg2">
                    <a:lumMod val="75000"/>
                  </a:schemeClr>
                </a:solidFill>
              </a:rPr>
              <a:t>.</a:t>
            </a:r>
            <a:br>
              <a:rPr lang="pl-PL" sz="1600" dirty="0">
                <a:solidFill>
                  <a:schemeClr val="bg2">
                    <a:lumMod val="75000"/>
                  </a:schemeClr>
                </a:solidFill>
              </a:rPr>
            </a:br>
            <a:endParaRPr lang="pl-PL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AA40D8-D3EB-4250-8C95-FACDA22FA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2077" y="2444176"/>
            <a:ext cx="6626072" cy="9073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PRŮVODCE PRO UČITELE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FCCD8D2-6D54-44D0-9F14-920F18CB45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13"/>
            <a:ext cx="12192000" cy="250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2292" y="2963333"/>
            <a:ext cx="1896535" cy="2218267"/>
            <a:chOff x="10292292" y="2963333"/>
            <a:chExt cx="1896535" cy="2218267"/>
          </a:xfrm>
        </p:grpSpPr>
        <p:cxnSp>
          <p:nvCxnSpPr>
            <p:cNvPr id="78" name="Straight Connector 7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699485" y="3190344"/>
              <a:ext cx="1489342" cy="14893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Snip Diagonal Corner Rectangle 2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-2"/>
            <a:ext cx="6096001" cy="6858000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Zegar, Złota, Numer, Roman, Kwadrat">
            <a:extLst>
              <a:ext uri="{FF2B5EF4-FFF2-40B4-BE49-F238E27FC236}">
                <a16:creationId xmlns:a16="http://schemas.microsoft.com/office/drawing/2014/main" id="{A0E00DC6-2ACE-479E-983C-EEB4B25F95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7" r="5510" b="5"/>
          <a:stretch/>
        </p:blipFill>
        <p:spPr bwMode="auto">
          <a:xfrm>
            <a:off x="3749040" y="1"/>
            <a:ext cx="2343786" cy="262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6" name="Straight Connector 8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040380" y="-415713"/>
            <a:ext cx="0" cy="608076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49039" y="0"/>
            <a:ext cx="0" cy="260604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88011" y="0"/>
            <a:ext cx="0" cy="685800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73BFD37E-C93A-420B-84AC-C6FC8051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802" y="1917577"/>
            <a:ext cx="5794461" cy="4076823"/>
          </a:xfrm>
        </p:spPr>
        <p:txBody>
          <a:bodyPr>
            <a:noAutofit/>
          </a:bodyPr>
          <a:lstStyle/>
          <a:p>
            <a:pPr algn="l"/>
            <a:br>
              <a:rPr lang="pl-PL" sz="2400" b="1" dirty="0"/>
            </a:br>
            <a:r>
              <a:rPr lang="pl-PL" sz="2400" b="1" dirty="0"/>
              <a:t>PŘEDSTAVME SI, </a:t>
            </a:r>
            <a:r>
              <a:rPr lang="pl-PL" sz="2400" b="1" dirty="0" err="1"/>
              <a:t>že</a:t>
            </a:r>
            <a:r>
              <a:rPr lang="pl-PL" sz="2400" b="1" dirty="0"/>
              <a:t> </a:t>
            </a:r>
            <a:r>
              <a:rPr lang="pl-PL" sz="2400" b="1" dirty="0" err="1"/>
              <a:t>venku</a:t>
            </a:r>
            <a:r>
              <a:rPr lang="pl-PL" sz="2400" b="1" dirty="0"/>
              <a:t> je </a:t>
            </a:r>
            <a:r>
              <a:rPr lang="pl-PL" sz="2400" b="1" dirty="0" err="1"/>
              <a:t>hezké</a:t>
            </a:r>
            <a:r>
              <a:rPr lang="pl-PL" sz="2400" b="1" dirty="0"/>
              <a:t> </a:t>
            </a:r>
            <a:r>
              <a:rPr lang="pl-PL" sz="2400" b="1" dirty="0" err="1"/>
              <a:t>počasí</a:t>
            </a:r>
            <a:r>
              <a:rPr lang="pl-PL" sz="2400" b="1" dirty="0"/>
              <a:t>, </a:t>
            </a:r>
            <a:r>
              <a:rPr lang="pl-PL" sz="2400" b="1" dirty="0" err="1"/>
              <a:t>děti</a:t>
            </a:r>
            <a:r>
              <a:rPr lang="pl-PL" sz="2400" b="1" dirty="0"/>
              <a:t> </a:t>
            </a:r>
            <a:r>
              <a:rPr lang="pl-PL" sz="2400" b="1" dirty="0" err="1"/>
              <a:t>přišly</a:t>
            </a:r>
            <a:r>
              <a:rPr lang="pl-PL" sz="2400" b="1" dirty="0"/>
              <a:t> do </a:t>
            </a:r>
            <a:r>
              <a:rPr lang="pl-PL" sz="2400" b="1" dirty="0" err="1"/>
              <a:t>tělocvičny</a:t>
            </a:r>
            <a:r>
              <a:rPr lang="pl-PL" sz="2400" b="1" dirty="0"/>
              <a:t> na </a:t>
            </a:r>
            <a:r>
              <a:rPr lang="pl-PL" sz="2400" b="1" dirty="0" err="1"/>
              <a:t>hodinu</a:t>
            </a:r>
            <a:r>
              <a:rPr lang="pl-PL" sz="2400" b="1" dirty="0"/>
              <a:t> </a:t>
            </a:r>
            <a:r>
              <a:rPr lang="pl-PL" sz="2400" b="1" dirty="0" err="1"/>
              <a:t>tělesné</a:t>
            </a:r>
            <a:r>
              <a:rPr lang="pl-PL" sz="2400" b="1" dirty="0"/>
              <a:t> </a:t>
            </a:r>
            <a:r>
              <a:rPr lang="pl-PL" sz="2400" b="1" dirty="0" err="1"/>
              <a:t>výchovy</a:t>
            </a:r>
            <a:r>
              <a:rPr lang="pl-PL" sz="2400" b="1" dirty="0"/>
              <a:t>.</a:t>
            </a:r>
            <a:br>
              <a:rPr lang="pl-PL" sz="2400" b="1" dirty="0"/>
            </a:br>
            <a:r>
              <a:rPr lang="pl-PL" sz="2400" b="1" dirty="0" err="1"/>
              <a:t>Slunce</a:t>
            </a:r>
            <a:r>
              <a:rPr lang="pl-PL" sz="2400" b="1" dirty="0"/>
              <a:t> </a:t>
            </a:r>
            <a:r>
              <a:rPr lang="pl-PL" sz="2400" b="1" dirty="0" err="1"/>
              <a:t>osvětluje</a:t>
            </a:r>
            <a:r>
              <a:rPr lang="pl-PL" sz="2400" b="1" dirty="0"/>
              <a:t> </a:t>
            </a:r>
            <a:r>
              <a:rPr lang="pl-PL" sz="2400" b="1" dirty="0" err="1"/>
              <a:t>třídu</a:t>
            </a:r>
            <a:r>
              <a:rPr lang="pl-PL" sz="2400" b="1" dirty="0"/>
              <a:t>.</a:t>
            </a:r>
            <a:br>
              <a:rPr lang="pl-PL" sz="2400" b="1" dirty="0"/>
            </a:br>
            <a:r>
              <a:rPr lang="pl-PL" sz="2400" b="1" dirty="0" err="1"/>
              <a:t>Učitel</a:t>
            </a:r>
            <a:r>
              <a:rPr lang="pl-PL" sz="2400" b="1" dirty="0"/>
              <a:t> si </a:t>
            </a:r>
            <a:r>
              <a:rPr lang="pl-PL" sz="2400" b="1" dirty="0" err="1"/>
              <a:t>všimne</a:t>
            </a:r>
            <a:r>
              <a:rPr lang="pl-PL" sz="2400" b="1" dirty="0"/>
              <a:t> </a:t>
            </a:r>
            <a:r>
              <a:rPr lang="pl-PL" sz="2400" b="1" dirty="0" err="1"/>
              <a:t>krásného</a:t>
            </a:r>
            <a:r>
              <a:rPr lang="pl-PL" sz="2400" b="1" dirty="0"/>
              <a:t> </a:t>
            </a:r>
            <a:r>
              <a:rPr lang="pl-PL" sz="2400" b="1" dirty="0" err="1"/>
              <a:t>počasí</a:t>
            </a:r>
            <a:r>
              <a:rPr lang="pl-PL" sz="2400" b="1" dirty="0"/>
              <a:t> </a:t>
            </a:r>
            <a:r>
              <a:rPr lang="pl-PL" sz="2400" b="1" dirty="0" err="1"/>
              <a:t>venku</a:t>
            </a:r>
            <a:r>
              <a:rPr lang="pl-PL" sz="2400" b="1" dirty="0"/>
              <a:t> a </a:t>
            </a:r>
            <a:r>
              <a:rPr lang="pl-PL" sz="2400" b="1" dirty="0" err="1"/>
              <a:t>přichází</a:t>
            </a:r>
            <a:r>
              <a:rPr lang="pl-PL" sz="2400" b="1" dirty="0"/>
              <a:t> s </a:t>
            </a:r>
            <a:r>
              <a:rPr lang="pl-PL" sz="2400" b="1" dirty="0" err="1"/>
              <a:t>nápadem</a:t>
            </a:r>
            <a:r>
              <a:rPr lang="pl-PL" sz="2400" b="1" dirty="0"/>
              <a:t>, jak </a:t>
            </a:r>
            <a:r>
              <a:rPr lang="pl-PL" sz="2400" b="1" dirty="0" err="1"/>
              <a:t>propojit</a:t>
            </a:r>
            <a:r>
              <a:rPr lang="pl-PL" sz="2400" b="1" dirty="0"/>
              <a:t> </a:t>
            </a:r>
            <a:r>
              <a:rPr lang="pl-PL" sz="2400" b="1" dirty="0" err="1"/>
              <a:t>tělesnou</a:t>
            </a:r>
            <a:r>
              <a:rPr lang="pl-PL" sz="2400" b="1" dirty="0"/>
              <a:t> </a:t>
            </a:r>
            <a:r>
              <a:rPr lang="pl-PL" sz="2400" b="1" dirty="0" err="1"/>
              <a:t>výchovu</a:t>
            </a:r>
            <a:r>
              <a:rPr lang="pl-PL" sz="2400" b="1" dirty="0"/>
              <a:t> a </a:t>
            </a:r>
            <a:r>
              <a:rPr lang="pl-PL" sz="2400" b="1" dirty="0" err="1"/>
              <a:t>pantomimu</a:t>
            </a:r>
            <a:r>
              <a:rPr lang="pl-PL" sz="2400" b="1" dirty="0"/>
              <a:t>.</a:t>
            </a:r>
            <a:br>
              <a:rPr lang="pl-PL" sz="2400" b="1" dirty="0"/>
            </a:br>
            <a:r>
              <a:rPr lang="pl-PL" sz="2400" b="1" dirty="0" err="1"/>
              <a:t>Vysvětluje</a:t>
            </a:r>
            <a:r>
              <a:rPr lang="pl-PL" sz="2400" b="1" dirty="0"/>
              <a:t> </a:t>
            </a:r>
            <a:r>
              <a:rPr lang="pl-PL" sz="2400" b="1" dirty="0" err="1"/>
              <a:t>žákům</a:t>
            </a:r>
            <a:r>
              <a:rPr lang="pl-PL" sz="2400" b="1" dirty="0"/>
              <a:t>, co je pantomima.</a:t>
            </a:r>
            <a:endParaRPr lang="pl-PL" sz="1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4838AD-5E6F-4BBE-9407-4671C8C3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803" y="685800"/>
            <a:ext cx="4609848" cy="694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ÚVOD I</a:t>
            </a:r>
            <a:endParaRPr lang="pl-PL" sz="2400" dirty="0"/>
          </a:p>
        </p:txBody>
      </p:sp>
      <p:pic>
        <p:nvPicPr>
          <p:cNvPr id="2050" name="Picture 2" descr="Grafika wektorowa Rysunek słońce, Rysunek słońce obrazy wektorowe |  Depositphotos">
            <a:extLst>
              <a:ext uri="{FF2B5EF4-FFF2-40B4-BE49-F238E27FC236}">
                <a16:creationId xmlns:a16="http://schemas.microsoft.com/office/drawing/2014/main" id="{BC0618B8-8EF9-233F-3D0F-8D8605B6C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" y="30850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zasem słońce, czasem deszcz: wpływ pogody na samopoczucie w pracy">
            <a:extLst>
              <a:ext uri="{FF2B5EF4-FFF2-40B4-BE49-F238E27FC236}">
                <a16:creationId xmlns:a16="http://schemas.microsoft.com/office/drawing/2014/main" id="{91F22E8A-24AA-B3CA-3733-2ED1AC43D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08" y="3131080"/>
            <a:ext cx="4879910" cy="261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35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2292" y="2963333"/>
            <a:ext cx="1896535" cy="2218267"/>
            <a:chOff x="10292292" y="2963333"/>
            <a:chExt cx="1896535" cy="2218267"/>
          </a:xfrm>
        </p:grpSpPr>
        <p:cxnSp>
          <p:nvCxnSpPr>
            <p:cNvPr id="78" name="Straight Connector 7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699485" y="3190344"/>
              <a:ext cx="1489342" cy="14893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Snip Diagonal Corner Rectangle 2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-2"/>
            <a:ext cx="6096001" cy="6858000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040380" y="-415713"/>
            <a:ext cx="0" cy="608076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49039" y="0"/>
            <a:ext cx="0" cy="260604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88011" y="0"/>
            <a:ext cx="0" cy="685800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73BFD37E-C93A-420B-84AC-C6FC8051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802" y="1917577"/>
            <a:ext cx="5794461" cy="4076823"/>
          </a:xfrm>
        </p:spPr>
        <p:txBody>
          <a:bodyPr>
            <a:noAutofit/>
          </a:bodyPr>
          <a:lstStyle/>
          <a:p>
            <a:r>
              <a:rPr lang="pl-PL" sz="2400" b="1" dirty="0" err="1"/>
              <a:t>Učitel</a:t>
            </a:r>
            <a:r>
              <a:rPr lang="pl-PL" sz="2400" b="1" dirty="0"/>
              <a:t> ukazuje fotografie </a:t>
            </a:r>
            <a:r>
              <a:rPr lang="pl-PL" sz="2400" b="1" dirty="0" err="1"/>
              <a:t>nebo</a:t>
            </a:r>
            <a:r>
              <a:rPr lang="pl-PL" sz="2400" b="1" dirty="0"/>
              <a:t> filmy </a:t>
            </a:r>
            <a:r>
              <a:rPr lang="pl-PL" sz="2400" b="1" dirty="0" err="1"/>
              <a:t>herců</a:t>
            </a:r>
            <a:r>
              <a:rPr lang="pl-PL" sz="2400" b="1" dirty="0"/>
              <a:t> v roli Pierrota. </a:t>
            </a:r>
            <a:r>
              <a:rPr lang="pl-PL" sz="2400" b="1" dirty="0" err="1"/>
              <a:t>Mluví</a:t>
            </a:r>
            <a:r>
              <a:rPr lang="pl-PL" sz="2400" b="1" dirty="0"/>
              <a:t> o tom, </a:t>
            </a:r>
            <a:r>
              <a:rPr lang="pl-PL" sz="2400" b="1" dirty="0" err="1"/>
              <a:t>jaké</a:t>
            </a:r>
            <a:r>
              <a:rPr lang="pl-PL" sz="2400" b="1" dirty="0"/>
              <a:t> by </a:t>
            </a:r>
            <a:r>
              <a:rPr lang="pl-PL" sz="2400" b="1" dirty="0" err="1"/>
              <a:t>měly</a:t>
            </a:r>
            <a:r>
              <a:rPr lang="pl-PL" sz="2400" b="1" dirty="0"/>
              <a:t> </a:t>
            </a:r>
            <a:r>
              <a:rPr lang="pl-PL" sz="2400" b="1" dirty="0" err="1"/>
              <a:t>být</a:t>
            </a:r>
            <a:r>
              <a:rPr lang="pl-PL" sz="2400" b="1" dirty="0"/>
              <a:t> </a:t>
            </a:r>
            <a:r>
              <a:rPr lang="pl-PL" sz="2400" b="1" dirty="0" err="1"/>
              <a:t>kostýmy</a:t>
            </a:r>
            <a:r>
              <a:rPr lang="pl-PL" sz="2400" b="1" dirty="0"/>
              <a:t>. </a:t>
            </a:r>
            <a:r>
              <a:rPr lang="pl-PL" sz="2400" b="1" dirty="0" err="1"/>
              <a:t>Každé</a:t>
            </a:r>
            <a:r>
              <a:rPr lang="pl-PL" sz="2400" b="1" dirty="0"/>
              <a:t> </a:t>
            </a:r>
            <a:r>
              <a:rPr lang="pl-PL" sz="2400" b="1" dirty="0" err="1"/>
              <a:t>dítě</a:t>
            </a:r>
            <a:r>
              <a:rPr lang="pl-PL" sz="2400" b="1" dirty="0"/>
              <a:t> dostane </a:t>
            </a:r>
            <a:r>
              <a:rPr lang="pl-PL" sz="2400" b="1" dirty="0" err="1"/>
              <a:t>speciální</a:t>
            </a:r>
            <a:r>
              <a:rPr lang="pl-PL" sz="2400" b="1" dirty="0"/>
              <a:t> </a:t>
            </a:r>
            <a:r>
              <a:rPr lang="pl-PL" sz="2400" b="1" dirty="0" err="1"/>
              <a:t>kostým</a:t>
            </a:r>
            <a:r>
              <a:rPr lang="pl-PL" sz="2400" b="1" dirty="0"/>
              <a:t>.</a:t>
            </a:r>
            <a:br>
              <a:rPr lang="pl-PL" sz="2400" b="1" dirty="0"/>
            </a:br>
            <a:endParaRPr lang="pl-PL" sz="24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4838AD-5E6F-4BBE-9407-4671C8C3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803" y="685800"/>
            <a:ext cx="4609848" cy="694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ÚVOD II</a:t>
            </a:r>
            <a:endParaRPr lang="pl-PL" sz="2400" dirty="0"/>
          </a:p>
        </p:txBody>
      </p:sp>
      <p:pic>
        <p:nvPicPr>
          <p:cNvPr id="4" name="Picture 2" descr="Strój na karnawał PIERROT / Kostiumy klauna - sklep PartyBox.pl">
            <a:extLst>
              <a:ext uri="{FF2B5EF4-FFF2-40B4-BE49-F238E27FC236}">
                <a16:creationId xmlns:a16="http://schemas.microsoft.com/office/drawing/2014/main" id="{6E07B7B8-2AE7-E73B-5D43-83A0C53CD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5" y="292803"/>
            <a:ext cx="3127305" cy="366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d Strój Pierrot straszny L/XL 80688 Rozmiar 52/54">
            <a:extLst>
              <a:ext uri="{FF2B5EF4-FFF2-40B4-BE49-F238E27FC236}">
                <a16:creationId xmlns:a16="http://schemas.microsoft.com/office/drawing/2014/main" id="{F1BF39F3-5081-6388-2C3A-C0E8A01CA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01" y="2963333"/>
            <a:ext cx="3127305" cy="367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Pierrot, 5 dolarów - Mennica Polska">
            <a:extLst>
              <a:ext uri="{FF2B5EF4-FFF2-40B4-BE49-F238E27FC236}">
                <a16:creationId xmlns:a16="http://schemas.microsoft.com/office/drawing/2014/main" id="{698276B6-6214-5CB7-1848-9AA729437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7" y="4233333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85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72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74" name="Straight Connector 73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5" name="Straight Connector 74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276DF8CD-6D7C-4C48-97CA-11B105D3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695636"/>
            <a:ext cx="7350079" cy="4298764"/>
          </a:xfrm>
        </p:spPr>
        <p:txBody>
          <a:bodyPr>
            <a:normAutofit/>
          </a:bodyPr>
          <a:lstStyle/>
          <a:p>
            <a:pPr algn="l"/>
            <a:r>
              <a:rPr lang="pl-PL" sz="2400" b="1" dirty="0" err="1"/>
              <a:t>Zde</a:t>
            </a:r>
            <a:r>
              <a:rPr lang="pl-PL" sz="2400" b="1" dirty="0"/>
              <a:t> je </a:t>
            </a:r>
            <a:r>
              <a:rPr lang="pl-PL" sz="2400" b="1" dirty="0" err="1"/>
              <a:t>první</a:t>
            </a:r>
            <a:r>
              <a:rPr lang="pl-PL" sz="2400" b="1" dirty="0"/>
              <a:t> </a:t>
            </a:r>
            <a:r>
              <a:rPr lang="pl-PL" sz="2400" b="1" dirty="0" err="1"/>
              <a:t>úkol</a:t>
            </a:r>
            <a:r>
              <a:rPr lang="pl-PL" sz="2400" b="1" dirty="0"/>
              <a:t>: </a:t>
            </a:r>
            <a:r>
              <a:rPr lang="pl-PL" sz="2400" b="1" dirty="0" err="1"/>
              <a:t>Učitel</a:t>
            </a:r>
            <a:r>
              <a:rPr lang="pl-PL" sz="2400" b="1" dirty="0"/>
              <a:t> </a:t>
            </a:r>
            <a:r>
              <a:rPr lang="pl-PL" sz="2400" b="1" dirty="0" err="1"/>
              <a:t>navrhuje</a:t>
            </a:r>
            <a:r>
              <a:rPr lang="pl-PL" sz="2400" b="1" dirty="0"/>
              <a:t> </a:t>
            </a:r>
            <a:r>
              <a:rPr lang="pl-PL" sz="2400" b="1" dirty="0" err="1"/>
              <a:t>zahájení</a:t>
            </a:r>
            <a:r>
              <a:rPr lang="pl-PL" sz="2400" b="1" dirty="0"/>
              <a:t> </a:t>
            </a:r>
            <a:r>
              <a:rPr lang="pl-PL" sz="2400" b="1" dirty="0" err="1"/>
              <a:t>hodiny</a:t>
            </a:r>
            <a:r>
              <a:rPr lang="pl-PL" sz="2400" b="1" dirty="0"/>
              <a:t> </a:t>
            </a:r>
            <a:r>
              <a:rPr lang="pl-PL" sz="2400" b="1" dirty="0" err="1"/>
              <a:t>neobvyklým</a:t>
            </a:r>
            <a:r>
              <a:rPr lang="pl-PL" sz="2400" b="1" dirty="0"/>
              <a:t> </a:t>
            </a:r>
            <a:r>
              <a:rPr lang="pl-PL" sz="2400" b="1" dirty="0" err="1"/>
              <a:t>zahříváním</a:t>
            </a:r>
            <a:r>
              <a:rPr lang="pl-PL" sz="2400" b="1" dirty="0"/>
              <a:t>, </a:t>
            </a:r>
            <a:r>
              <a:rPr lang="pl-PL" sz="2400" b="1" dirty="0" err="1"/>
              <a:t>ne</a:t>
            </a:r>
            <a:r>
              <a:rPr lang="pl-PL" sz="2400" b="1" dirty="0"/>
              <a:t> pro </a:t>
            </a:r>
            <a:r>
              <a:rPr lang="pl-PL" sz="2400" b="1" dirty="0" err="1"/>
              <a:t>tělo</a:t>
            </a:r>
            <a:r>
              <a:rPr lang="pl-PL" sz="2400" b="1" dirty="0"/>
              <a:t>, ale pro </a:t>
            </a:r>
            <a:r>
              <a:rPr lang="pl-PL" sz="2400" b="1" dirty="0" err="1"/>
              <a:t>obličej</a:t>
            </a:r>
            <a:r>
              <a:rPr lang="pl-PL" sz="2400" b="1" dirty="0"/>
              <a:t>. </a:t>
            </a:r>
            <a:r>
              <a:rPr lang="pl-PL" sz="2400" b="1" dirty="0" err="1"/>
              <a:t>Před</a:t>
            </a:r>
            <a:r>
              <a:rPr lang="pl-PL" sz="2400" b="1" dirty="0"/>
              <a:t> </a:t>
            </a:r>
            <a:r>
              <a:rPr lang="pl-PL" sz="2400" b="1" dirty="0" err="1"/>
              <a:t>zahříváním</a:t>
            </a:r>
            <a:r>
              <a:rPr lang="pl-PL" sz="2400" b="1" dirty="0"/>
              <a:t> </a:t>
            </a:r>
            <a:r>
              <a:rPr lang="pl-PL" sz="2400" b="1" dirty="0" err="1"/>
              <a:t>učitel</a:t>
            </a:r>
            <a:r>
              <a:rPr lang="pl-PL" sz="2400" b="1" dirty="0"/>
              <a:t> </a:t>
            </a:r>
            <a:r>
              <a:rPr lang="pl-PL" sz="2400" b="1" dirty="0" err="1"/>
              <a:t>žáky</a:t>
            </a:r>
            <a:r>
              <a:rPr lang="pl-PL" sz="2400" b="1" dirty="0"/>
              <a:t> </a:t>
            </a:r>
            <a:r>
              <a:rPr lang="pl-PL" sz="2400" b="1" dirty="0" err="1"/>
              <a:t>zve</a:t>
            </a:r>
            <a:r>
              <a:rPr lang="pl-PL" sz="2400" b="1" dirty="0"/>
              <a:t> k </a:t>
            </a:r>
            <a:r>
              <a:rPr lang="pl-PL" sz="2400" b="1" dirty="0" err="1"/>
              <a:t>dezinfekci</a:t>
            </a:r>
            <a:r>
              <a:rPr lang="pl-PL" sz="2400" b="1" dirty="0"/>
              <a:t> </a:t>
            </a:r>
            <a:r>
              <a:rPr lang="pl-PL" sz="2400" b="1" dirty="0" err="1"/>
              <a:t>rukou</a:t>
            </a:r>
            <a:r>
              <a:rPr lang="pl-PL" sz="2400" b="1" dirty="0"/>
              <a:t>, </a:t>
            </a:r>
            <a:r>
              <a:rPr lang="pl-PL" sz="2400" b="1" dirty="0" err="1"/>
              <a:t>protože</a:t>
            </a:r>
            <a:r>
              <a:rPr lang="pl-PL" sz="2400" b="1" dirty="0"/>
              <a:t> </a:t>
            </a:r>
            <a:r>
              <a:rPr lang="pl-PL" sz="2400" b="1" dirty="0" err="1"/>
              <a:t>budou</a:t>
            </a:r>
            <a:r>
              <a:rPr lang="pl-PL" sz="2400" b="1" dirty="0"/>
              <a:t> </a:t>
            </a:r>
            <a:r>
              <a:rPr lang="pl-PL" sz="2400" b="1" dirty="0" err="1"/>
              <a:t>dotýkat</a:t>
            </a:r>
            <a:r>
              <a:rPr lang="pl-PL" sz="2400" b="1" dirty="0"/>
              <a:t> </a:t>
            </a:r>
            <a:r>
              <a:rPr lang="pl-PL" sz="2400" b="1" dirty="0" err="1"/>
              <a:t>svých</a:t>
            </a:r>
            <a:r>
              <a:rPr lang="pl-PL" sz="2400" b="1" dirty="0"/>
              <a:t> </a:t>
            </a:r>
            <a:r>
              <a:rPr lang="pl-PL" sz="2400" b="1" dirty="0" err="1"/>
              <a:t>tváří</a:t>
            </a:r>
            <a:r>
              <a:rPr lang="pl-PL" sz="2400" b="1" dirty="0"/>
              <a:t>. </a:t>
            </a:r>
            <a:r>
              <a:rPr lang="pl-PL" sz="2400" b="1" dirty="0" err="1"/>
              <a:t>Rozehřívání</a:t>
            </a:r>
            <a:r>
              <a:rPr lang="pl-PL" sz="2400" b="1" dirty="0"/>
              <a:t> </a:t>
            </a:r>
            <a:r>
              <a:rPr lang="pl-PL" sz="2400" b="1" dirty="0" err="1"/>
              <a:t>emocí</a:t>
            </a:r>
            <a:r>
              <a:rPr lang="pl-PL" sz="2400" b="1" dirty="0"/>
              <a:t>. </a:t>
            </a:r>
            <a:r>
              <a:rPr lang="pl-PL" sz="2400" b="1" dirty="0" err="1"/>
              <a:t>Učitel</a:t>
            </a:r>
            <a:r>
              <a:rPr lang="pl-PL" sz="2400" b="1" dirty="0"/>
              <a:t> ukazuje </a:t>
            </a:r>
            <a:r>
              <a:rPr lang="pl-PL" sz="2400" b="1" dirty="0" err="1"/>
              <a:t>různé</a:t>
            </a:r>
            <a:r>
              <a:rPr lang="pl-PL" sz="2400" b="1" dirty="0"/>
              <a:t> </a:t>
            </a:r>
            <a:r>
              <a:rPr lang="pl-PL" sz="2400" b="1" dirty="0" err="1"/>
              <a:t>emoce</a:t>
            </a:r>
            <a:r>
              <a:rPr lang="pl-PL" sz="2400" b="1" dirty="0"/>
              <a:t> </a:t>
            </a:r>
            <a:r>
              <a:rPr lang="pl-PL" sz="2400" b="1" dirty="0" err="1"/>
              <a:t>mimikou</a:t>
            </a:r>
            <a:r>
              <a:rPr lang="pl-PL" sz="2400" b="1" dirty="0"/>
              <a:t>, </a:t>
            </a:r>
            <a:r>
              <a:rPr lang="pl-PL" sz="2400" b="1" dirty="0" err="1"/>
              <a:t>dělá</a:t>
            </a:r>
            <a:r>
              <a:rPr lang="pl-PL" sz="2400" b="1" dirty="0"/>
              <a:t> </a:t>
            </a:r>
            <a:r>
              <a:rPr lang="pl-PL" sz="2400" b="1" dirty="0" err="1"/>
              <a:t>vtipné</a:t>
            </a:r>
            <a:r>
              <a:rPr lang="pl-PL" sz="2400" b="1" dirty="0"/>
              <a:t> </a:t>
            </a:r>
            <a:r>
              <a:rPr lang="pl-PL" sz="2400" b="1" dirty="0" err="1"/>
              <a:t>obličeje</a:t>
            </a:r>
            <a:r>
              <a:rPr lang="pl-PL" sz="2400" b="1" dirty="0"/>
              <a:t> a </a:t>
            </a:r>
            <a:r>
              <a:rPr lang="pl-PL" sz="2400" b="1" dirty="0" err="1"/>
              <a:t>děti</a:t>
            </a:r>
            <a:r>
              <a:rPr lang="pl-PL" sz="2400" b="1" dirty="0"/>
              <a:t> je </a:t>
            </a:r>
            <a:r>
              <a:rPr lang="pl-PL" sz="2400" b="1" dirty="0" err="1"/>
              <a:t>opakují</a:t>
            </a:r>
            <a:r>
              <a:rPr lang="pl-PL" sz="2400" b="1" dirty="0"/>
              <a:t>. </a:t>
            </a:r>
            <a:r>
              <a:rPr lang="pl-PL" sz="2400" b="1" dirty="0" err="1"/>
              <a:t>Poté</a:t>
            </a:r>
            <a:r>
              <a:rPr lang="pl-PL" sz="2400" b="1" dirty="0"/>
              <a:t> </a:t>
            </a:r>
            <a:r>
              <a:rPr lang="pl-PL" sz="2400" b="1" dirty="0" err="1"/>
              <a:t>učitel</a:t>
            </a:r>
            <a:r>
              <a:rPr lang="pl-PL" sz="2400" b="1" dirty="0"/>
              <a:t> </a:t>
            </a:r>
            <a:r>
              <a:rPr lang="pl-PL" sz="2400" b="1" dirty="0" err="1"/>
              <a:t>navrhuje</a:t>
            </a:r>
            <a:r>
              <a:rPr lang="pl-PL" sz="2400" b="1" dirty="0"/>
              <a:t> </a:t>
            </a:r>
            <a:r>
              <a:rPr lang="pl-PL" sz="2400" b="1" dirty="0" err="1"/>
              <a:t>všem</a:t>
            </a:r>
            <a:r>
              <a:rPr lang="pl-PL" sz="2400" b="1" dirty="0"/>
              <a:t> </a:t>
            </a:r>
            <a:r>
              <a:rPr lang="pl-PL" sz="2400" b="1" dirty="0" err="1"/>
              <a:t>zkusit</a:t>
            </a:r>
            <a:r>
              <a:rPr lang="pl-PL" sz="2400" b="1" dirty="0"/>
              <a:t> </a:t>
            </a:r>
            <a:r>
              <a:rPr lang="pl-PL" sz="2400" b="1" dirty="0" err="1"/>
              <a:t>své</a:t>
            </a:r>
            <a:r>
              <a:rPr lang="pl-PL" sz="2400" b="1" dirty="0"/>
              <a:t> </a:t>
            </a:r>
            <a:r>
              <a:rPr lang="pl-PL" sz="2400" b="1" dirty="0" err="1"/>
              <a:t>síly</a:t>
            </a:r>
            <a:r>
              <a:rPr lang="pl-PL" sz="2400" b="1" dirty="0"/>
              <a:t> jako </a:t>
            </a:r>
            <a:r>
              <a:rPr lang="pl-PL" sz="2400" b="1" dirty="0" err="1"/>
              <a:t>moderátor</a:t>
            </a:r>
            <a:r>
              <a:rPr lang="pl-PL" sz="2400" b="1" dirty="0"/>
              <a:t> a </a:t>
            </a:r>
            <a:r>
              <a:rPr lang="pl-PL" sz="2400" b="1" dirty="0" err="1"/>
              <a:t>každý</a:t>
            </a:r>
            <a:r>
              <a:rPr lang="pl-PL" sz="2400" b="1" dirty="0"/>
              <a:t> </a:t>
            </a:r>
            <a:r>
              <a:rPr lang="pl-PL" sz="2400" b="1" dirty="0" err="1"/>
              <a:t>účastník</a:t>
            </a:r>
            <a:r>
              <a:rPr lang="pl-PL" sz="2400" b="1" dirty="0"/>
              <a:t> </a:t>
            </a:r>
            <a:r>
              <a:rPr lang="pl-PL" sz="2400" b="1" dirty="0" err="1"/>
              <a:t>musí</a:t>
            </a:r>
            <a:r>
              <a:rPr lang="pl-PL" sz="2400" b="1" dirty="0"/>
              <a:t> </a:t>
            </a:r>
            <a:r>
              <a:rPr lang="pl-PL" sz="2400" b="1" dirty="0" err="1"/>
              <a:t>něco</a:t>
            </a:r>
            <a:r>
              <a:rPr lang="pl-PL" sz="2400" b="1" dirty="0"/>
              <a:t> </a:t>
            </a:r>
            <a:r>
              <a:rPr lang="pl-PL" sz="2400" b="1" dirty="0" err="1"/>
              <a:t>ukázat</a:t>
            </a:r>
            <a:r>
              <a:rPr lang="pl-PL" sz="2400" b="1" dirty="0"/>
              <a:t> s </a:t>
            </a:r>
            <a:r>
              <a:rPr lang="pl-PL" sz="2400" b="1" dirty="0" err="1"/>
              <a:t>mimikou</a:t>
            </a:r>
            <a:r>
              <a:rPr lang="pl-PL" sz="2400" b="1" dirty="0"/>
              <a:t> a </a:t>
            </a:r>
            <a:r>
              <a:rPr lang="pl-PL" sz="2400" b="1" dirty="0" err="1"/>
              <a:t>ostatní</a:t>
            </a:r>
            <a:r>
              <a:rPr lang="pl-PL" sz="2400" b="1" dirty="0"/>
              <a:t> </a:t>
            </a:r>
            <a:r>
              <a:rPr lang="pl-PL" sz="2400" b="1" dirty="0" err="1"/>
              <a:t>opakují</a:t>
            </a:r>
            <a:r>
              <a:rPr lang="pl-PL" sz="2400" b="1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5F8E06-D376-4F90-9366-2E72A3A4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7350079" cy="9167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b="1" dirty="0"/>
              <a:t>ÚKOL I</a:t>
            </a:r>
            <a:endParaRPr lang="pl-PL" sz="3200" dirty="0"/>
          </a:p>
        </p:txBody>
      </p:sp>
      <p:pic>
        <p:nvPicPr>
          <p:cNvPr id="3074" name="Picture 2" descr="Ujędrnianie twarzy - gimnastyka i masaż - Uroda 40 plus">
            <a:extLst>
              <a:ext uri="{FF2B5EF4-FFF2-40B4-BE49-F238E27FC236}">
                <a16:creationId xmlns:a16="http://schemas.microsoft.com/office/drawing/2014/main" id="{0DA57257-82D0-6D0A-B58A-E0891FAD1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392" y="1416273"/>
            <a:ext cx="2770513" cy="402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Snip Diagonal Corner 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1518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C000134-E93F-45C1-B644-1F696EF7E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860" y="1366887"/>
            <a:ext cx="6829414" cy="4627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pl-PL" sz="2400" b="1" dirty="0"/>
            </a:br>
            <a:r>
              <a:rPr lang="pl-PL" sz="2400" b="1" dirty="0" err="1"/>
              <a:t>Pomocí</a:t>
            </a:r>
            <a:r>
              <a:rPr lang="pl-PL" sz="2400" b="1" dirty="0"/>
              <a:t> </a:t>
            </a:r>
            <a:r>
              <a:rPr lang="pl-PL" sz="2400" b="1" dirty="0" err="1"/>
              <a:t>pantomimické</a:t>
            </a:r>
            <a:r>
              <a:rPr lang="pl-PL" sz="2400" b="1" dirty="0"/>
              <a:t> </a:t>
            </a:r>
            <a:r>
              <a:rPr lang="pl-PL" sz="2400" b="1" dirty="0" err="1"/>
              <a:t>techniky</a:t>
            </a:r>
            <a:r>
              <a:rPr lang="pl-PL" sz="2400" b="1" dirty="0"/>
              <a:t> KAŽDÝ STUDENT SOUPEŘÍ ODEHRÁVÁ ETUDU PŘEDSTAVUJÍCÍ VYBRANÝ SPORTOVNÍ ODVĚTVÍ NEBO AKTIVITU. </a:t>
            </a:r>
            <a:br>
              <a:rPr lang="pl-PL" sz="2400" b="1" dirty="0"/>
            </a:br>
            <a:br>
              <a:rPr lang="pl-PL" sz="2400" b="1" dirty="0"/>
            </a:br>
            <a:r>
              <a:rPr lang="pl-PL" sz="2400" b="1" dirty="0"/>
              <a:t>NAPŘÍKLAD:</a:t>
            </a:r>
            <a:br>
              <a:rPr lang="pl-PL" sz="2400" b="1" dirty="0"/>
            </a:br>
            <a:br>
              <a:rPr lang="pl-PL" sz="2400" b="1" dirty="0"/>
            </a:br>
            <a:r>
              <a:rPr lang="pl-PL" sz="2400" b="1" dirty="0" err="1"/>
              <a:t>Tanec</a:t>
            </a:r>
            <a:r>
              <a:rPr lang="pl-PL" sz="2400" b="1" dirty="0"/>
              <a:t> s </a:t>
            </a:r>
            <a:r>
              <a:rPr lang="pl-PL" sz="2400" b="1" dirty="0" err="1"/>
              <a:t>mašlí</a:t>
            </a:r>
            <a:br>
              <a:rPr lang="pl-PL" sz="2400" b="1" dirty="0"/>
            </a:br>
            <a:r>
              <a:rPr lang="pl-PL" sz="2400" b="1" dirty="0" err="1"/>
              <a:t>Vzpírání</a:t>
            </a:r>
            <a:br>
              <a:rPr lang="pl-PL" sz="2400" b="1" dirty="0"/>
            </a:br>
            <a:r>
              <a:rPr lang="pl-PL" sz="2400" b="1" dirty="0" err="1"/>
              <a:t>Předvádění</a:t>
            </a:r>
            <a:r>
              <a:rPr lang="pl-PL" sz="2400" b="1" dirty="0"/>
              <a:t> karate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19F6B0-E1F0-4C41-A039-8D0ADDD5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860" y="685800"/>
            <a:ext cx="6253792" cy="8224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dirty="0"/>
              <a:t>ÚKOL II</a:t>
            </a:r>
          </a:p>
        </p:txBody>
      </p:sp>
      <p:pic>
        <p:nvPicPr>
          <p:cNvPr id="4098" name="Picture 2" descr="Wstążka (gimnastyka) – Wikipedia, wolna encyklopedia">
            <a:extLst>
              <a:ext uri="{FF2B5EF4-FFF2-40B4-BE49-F238E27FC236}">
                <a16:creationId xmlns:a16="http://schemas.microsoft.com/office/drawing/2014/main" id="{7038DBFE-7C16-BA0D-5243-48B0D9995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24" y="9495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zarny Czerwony Pas Taekwondo Karate Kid Sportowiec Nastolatek Pokaż  Tradycyjne Pozy Walki Poomsae W Strój Sportowy, 15 Lat Chłopiec,  Oświetlenie Studyjne Białe Tło Na Białym Tle Pełnej Długości Profil |  Zdjęcie Premium">
            <a:extLst>
              <a:ext uri="{FF2B5EF4-FFF2-40B4-BE49-F238E27FC236}">
                <a16:creationId xmlns:a16="http://schemas.microsoft.com/office/drawing/2014/main" id="{0DA8669C-533E-D05A-560E-3AF21CA82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173" y="1899972"/>
            <a:ext cx="164782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tanisław Pożoga: Podnosić ciężary może każdy, od przedszkola do Opola!  [ZDJĘCIA] - naOSTRO.info">
            <a:extLst>
              <a:ext uri="{FF2B5EF4-FFF2-40B4-BE49-F238E27FC236}">
                <a16:creationId xmlns:a16="http://schemas.microsoft.com/office/drawing/2014/main" id="{386B5736-B6AC-4BB8-7968-474EECA00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27" y="387614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2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04967-C1C3-4CE1-85EA-3E0CFDFD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39" y="3959965"/>
            <a:ext cx="8534400" cy="2845846"/>
          </a:xfrm>
        </p:spPr>
        <p:txBody>
          <a:bodyPr>
            <a:noAutofit/>
          </a:bodyPr>
          <a:lstStyle/>
          <a:p>
            <a:pPr lvl="0" algn="just">
              <a:lnSpc>
                <a:spcPct val="90000"/>
              </a:lnSpc>
              <a:spcBef>
                <a:spcPts val="600"/>
              </a:spcBef>
            </a:pPr>
            <a:r>
              <a:rPr lang="pl-PL" sz="2400" dirty="0" err="1"/>
              <a:t>Vaše</a:t>
            </a:r>
            <a:r>
              <a:rPr lang="pl-PL" sz="2400" dirty="0"/>
              <a:t> TŘETÍ ÚKOL BUDETE PROVÁDĚT VE DVOJICÍCH. </a:t>
            </a:r>
            <a:r>
              <a:rPr lang="pl-PL" sz="2400" dirty="0" err="1"/>
              <a:t>Bude</a:t>
            </a:r>
            <a:r>
              <a:rPr lang="pl-PL" sz="2400" dirty="0"/>
              <a:t> to </a:t>
            </a:r>
            <a:r>
              <a:rPr lang="pl-PL" sz="2400" dirty="0" err="1"/>
              <a:t>představení</a:t>
            </a:r>
            <a:r>
              <a:rPr lang="pl-PL" sz="2400" dirty="0"/>
              <a:t> </a:t>
            </a:r>
            <a:r>
              <a:rPr lang="pl-PL" sz="2400" dirty="0" err="1"/>
              <a:t>nebo</a:t>
            </a:r>
            <a:r>
              <a:rPr lang="pl-PL" sz="2400" dirty="0"/>
              <a:t> </a:t>
            </a:r>
            <a:r>
              <a:rPr lang="pl-PL" sz="2400" dirty="0" err="1"/>
              <a:t>simulace</a:t>
            </a:r>
            <a:r>
              <a:rPr lang="pl-PL" sz="2400" dirty="0"/>
              <a:t> sportu </a:t>
            </a:r>
            <a:r>
              <a:rPr lang="pl-PL" sz="2400" dirty="0" err="1"/>
              <a:t>nebo</a:t>
            </a:r>
            <a:r>
              <a:rPr lang="pl-PL" sz="2400" dirty="0"/>
              <a:t> </a:t>
            </a:r>
            <a:r>
              <a:rPr lang="pl-PL" sz="2400" dirty="0" err="1"/>
              <a:t>aktivity</a:t>
            </a:r>
            <a:r>
              <a:rPr lang="pl-PL" sz="2400" dirty="0"/>
              <a:t> </a:t>
            </a:r>
            <a:r>
              <a:rPr lang="pl-PL" sz="2400" dirty="0" err="1"/>
              <a:t>dvou</a:t>
            </a:r>
            <a:r>
              <a:rPr lang="pl-PL" sz="2400" dirty="0"/>
              <a:t> </a:t>
            </a:r>
            <a:r>
              <a:rPr lang="pl-PL" sz="2400" dirty="0" err="1"/>
              <a:t>osob</a:t>
            </a:r>
            <a:r>
              <a:rPr lang="pl-PL" sz="2400" dirty="0"/>
              <a:t>. Sporty </a:t>
            </a:r>
            <a:r>
              <a:rPr lang="pl-PL" sz="2400" dirty="0" err="1"/>
              <a:t>ve</a:t>
            </a:r>
            <a:r>
              <a:rPr lang="pl-PL" sz="2400" dirty="0"/>
              <a:t> </a:t>
            </a:r>
            <a:r>
              <a:rPr lang="pl-PL" sz="2400" dirty="0" err="1"/>
              <a:t>dvojici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</a:t>
            </a:r>
            <a:r>
              <a:rPr lang="pl-PL" sz="2400" dirty="0" err="1"/>
              <a:t>osvědčují</a:t>
            </a:r>
            <a:r>
              <a:rPr lang="pl-PL" sz="2400" dirty="0"/>
              <a:t> </a:t>
            </a:r>
            <a:r>
              <a:rPr lang="pl-PL" sz="2400" dirty="0" err="1"/>
              <a:t>mnohem</a:t>
            </a:r>
            <a:r>
              <a:rPr lang="pl-PL" sz="2400" dirty="0"/>
              <a:t> </a:t>
            </a:r>
            <a:r>
              <a:rPr lang="pl-PL" sz="2400" dirty="0" err="1"/>
              <a:t>lépe</a:t>
            </a:r>
            <a:r>
              <a:rPr lang="pl-PL" sz="2400" dirty="0"/>
              <a:t>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01E9B3-929E-4DBB-8280-2101BC619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654" y="733647"/>
            <a:ext cx="4419171" cy="9619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ÚKOL III</a:t>
            </a:r>
            <a:endParaRPr lang="pl-PL" sz="2400" dirty="0"/>
          </a:p>
          <a:p>
            <a:pPr algn="ctr"/>
            <a:endParaRPr lang="pl-PL" dirty="0"/>
          </a:p>
        </p:txBody>
      </p:sp>
      <p:pic>
        <p:nvPicPr>
          <p:cNvPr id="5122" name="Picture 2" descr="O tenisie - Klub Tenisowy Matchpoint Komorów">
            <a:extLst>
              <a:ext uri="{FF2B5EF4-FFF2-40B4-BE49-F238E27FC236}">
                <a16:creationId xmlns:a16="http://schemas.microsoft.com/office/drawing/2014/main" id="{34CC0851-E027-6176-C720-A58BB98AF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62" y="603430"/>
            <a:ext cx="248223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Tajski boks – historia, technika i efekty trenowania muay thai">
            <a:extLst>
              <a:ext uri="{FF2B5EF4-FFF2-40B4-BE49-F238E27FC236}">
                <a16:creationId xmlns:a16="http://schemas.microsoft.com/office/drawing/2014/main" id="{2C650365-C8B7-6D32-F1C8-6C40EA1FA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833" y="2607133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saneczkarstwo – Wikisłownik, wolny słownik wielojęzyczny">
            <a:extLst>
              <a:ext uri="{FF2B5EF4-FFF2-40B4-BE49-F238E27FC236}">
                <a16:creationId xmlns:a16="http://schemas.microsoft.com/office/drawing/2014/main" id="{0B78105A-9FF1-0E43-3843-146DB64D6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659" y="60343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79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7FAA05-F7E5-4A07-80CB-7D8F607A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912882"/>
            <a:ext cx="10637380" cy="3081517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pl-PL" sz="2000" dirty="0" err="1"/>
              <a:t>Budete</a:t>
            </a:r>
            <a:r>
              <a:rPr lang="pl-PL" sz="2000" dirty="0"/>
              <a:t> </a:t>
            </a:r>
            <a:r>
              <a:rPr lang="pl-PL" sz="2000" dirty="0" err="1"/>
              <a:t>pracovat</a:t>
            </a:r>
            <a:r>
              <a:rPr lang="pl-PL" sz="2000" dirty="0"/>
              <a:t> </a:t>
            </a:r>
            <a:r>
              <a:rPr lang="pl-PL" sz="2000" dirty="0" err="1"/>
              <a:t>ve</a:t>
            </a:r>
            <a:r>
              <a:rPr lang="pl-PL" sz="2000" dirty="0"/>
              <a:t> </a:t>
            </a:r>
            <a:r>
              <a:rPr lang="pl-PL" sz="2000" dirty="0" err="1"/>
              <a:t>skupinách</a:t>
            </a:r>
            <a:r>
              <a:rPr lang="pl-PL" sz="2000" dirty="0"/>
              <a:t> o 3-6 </a:t>
            </a:r>
            <a:r>
              <a:rPr lang="pl-PL" sz="2000" dirty="0" err="1"/>
              <a:t>osobách</a:t>
            </a:r>
            <a:r>
              <a:rPr lang="pl-PL" sz="2000" dirty="0"/>
              <a:t>.</a:t>
            </a:r>
            <a:br>
              <a:rPr lang="pl-PL" sz="2000" dirty="0"/>
            </a:br>
            <a:r>
              <a:rPr lang="pl-PL" sz="2000" dirty="0" err="1"/>
              <a:t>Představte</a:t>
            </a:r>
            <a:r>
              <a:rPr lang="pl-PL" sz="2000" dirty="0"/>
              <a:t> </a:t>
            </a:r>
            <a:r>
              <a:rPr lang="pl-PL" sz="2000" dirty="0" err="1"/>
              <a:t>vybranou</a:t>
            </a:r>
            <a:r>
              <a:rPr lang="pl-PL" sz="2000" dirty="0"/>
              <a:t> </a:t>
            </a:r>
            <a:r>
              <a:rPr lang="pl-PL" sz="2000" dirty="0" err="1"/>
              <a:t>sportovní</a:t>
            </a:r>
            <a:r>
              <a:rPr lang="pl-PL" sz="2000" dirty="0"/>
              <a:t> </a:t>
            </a:r>
            <a:r>
              <a:rPr lang="pl-PL" sz="2000" dirty="0" err="1"/>
              <a:t>disciplínu</a:t>
            </a:r>
            <a:r>
              <a:rPr lang="pl-PL" sz="2000" dirty="0"/>
              <a:t> </a:t>
            </a:r>
            <a:r>
              <a:rPr lang="pl-PL" sz="2000" dirty="0" err="1"/>
              <a:t>ve</a:t>
            </a:r>
            <a:r>
              <a:rPr lang="pl-PL" sz="2000" dirty="0"/>
              <a:t> </a:t>
            </a:r>
            <a:r>
              <a:rPr lang="pl-PL" sz="2000" dirty="0" err="1"/>
              <a:t>skupině</a:t>
            </a:r>
            <a:r>
              <a:rPr lang="pl-PL" sz="2000" dirty="0"/>
              <a:t>: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 err="1"/>
              <a:t>volejbal</a:t>
            </a:r>
            <a:br>
              <a:rPr lang="pl-PL" sz="2000" dirty="0"/>
            </a:br>
            <a:r>
              <a:rPr lang="pl-PL" sz="2000" dirty="0" err="1"/>
              <a:t>lanovka</a:t>
            </a:r>
            <a:br>
              <a:rPr lang="pl-PL" sz="2000" dirty="0"/>
            </a:br>
            <a:r>
              <a:rPr lang="pl-PL" sz="2000" dirty="0" err="1"/>
              <a:t>kajakářství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7B942E-555A-4081-9157-982A69CA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654" y="733647"/>
            <a:ext cx="4419171" cy="14768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ÚKOL IV</a:t>
            </a:r>
          </a:p>
        </p:txBody>
      </p:sp>
      <p:pic>
        <p:nvPicPr>
          <p:cNvPr id="6146" name="Picture 2" descr="Przeciąganie liny – zasady gry - Wikikids">
            <a:extLst>
              <a:ext uri="{FF2B5EF4-FFF2-40B4-BE49-F238E27FC236}">
                <a16:creationId xmlns:a16="http://schemas.microsoft.com/office/drawing/2014/main" id="{DFECAEF5-CEF5-8F30-3FF4-4C9E4F9CA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338" y="863602"/>
            <a:ext cx="4253495" cy="238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Grafika wektorowa Siatkówka, Siatkówka obrazy wektorowe | Depositphotos">
            <a:extLst>
              <a:ext uri="{FF2B5EF4-FFF2-40B4-BE49-F238E27FC236}">
                <a16:creationId xmlns:a16="http://schemas.microsoft.com/office/drawing/2014/main" id="{EF8FB331-216B-F6DD-13C2-6AD291314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245" y="3728649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00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1FCBD570-2C99-4E59-8209-1524CE7C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" y="1331650"/>
            <a:ext cx="8041581" cy="5042517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300"/>
              </a:spcBef>
            </a:pPr>
            <a:br>
              <a:rPr lang="pl-PL" sz="2000" dirty="0"/>
            </a:br>
            <a:br>
              <a:rPr lang="pl-PL" sz="2000" dirty="0"/>
            </a:br>
            <a:r>
              <a:rPr lang="pl-PL" sz="2000" b="1" dirty="0"/>
              <a:t>1.</a:t>
            </a:r>
            <a:r>
              <a:rPr lang="pl-PL" sz="2000" b="1" dirty="0">
                <a:hlinkClick r:id="rId2"/>
              </a:rPr>
              <a:t> </a:t>
            </a:r>
            <a:r>
              <a:rPr lang="pl-PL" sz="2000" b="1" dirty="0">
                <a:hlinkClick r:id="rId3"/>
              </a:rPr>
              <a:t>https://cs.wikipedia.org/wiki/Pantomima</a:t>
            </a:r>
            <a:r>
              <a:rPr lang="pl-PL" sz="2000" b="1" dirty="0"/>
              <a:t> </a:t>
            </a:r>
            <a:br>
              <a:rPr lang="pl-PL" sz="2000" b="1" dirty="0"/>
            </a:b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/>
              <a:t>2. </a:t>
            </a:r>
            <a:r>
              <a:rPr lang="pl-PL" sz="20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https://www.youtube.com/watch?v=c97rPiRy-Oc</a:t>
            </a: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/>
              <a:t>3. </a:t>
            </a:r>
            <a:r>
              <a:rPr lang="pl-PL" sz="2000" b="1" dirty="0">
                <a:hlinkClick r:id="rId5"/>
              </a:rPr>
              <a:t>https://cs.wikipedia.org/wiki/Pierot</a:t>
            </a:r>
            <a:r>
              <a:rPr lang="pl-PL" sz="2000" b="1" dirty="0"/>
              <a:t> </a:t>
            </a: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/>
              <a:t>4. </a:t>
            </a:r>
            <a:r>
              <a:rPr lang="pl-PL" sz="2000" b="1" dirty="0">
                <a:hlinkClick r:id="rId6"/>
              </a:rPr>
              <a:t>https://cs.wikipedia.org/wiki/Sport</a:t>
            </a:r>
            <a:r>
              <a:rPr lang="pl-PL" sz="2000" b="1" dirty="0"/>
              <a:t> </a:t>
            </a:r>
            <a:br>
              <a:rPr lang="pl-PL" sz="2000" b="1" dirty="0"/>
            </a:br>
            <a:br>
              <a:rPr lang="pl-PL" sz="2000" b="1" dirty="0"/>
            </a:br>
            <a:endParaRPr lang="pl-PL" sz="20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30565D-36B0-4E91-BAA1-F4FBDDA4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1"/>
            <a:ext cx="7493137" cy="1014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ZDROJE</a:t>
            </a:r>
          </a:p>
          <a:p>
            <a:pPr algn="ctr"/>
            <a:endParaRPr lang="pl-PL" dirty="0"/>
          </a:p>
        </p:txBody>
      </p:sp>
      <p:pic>
        <p:nvPicPr>
          <p:cNvPr id="7170" name="Picture 2" descr="Wody, Technologia, Staw, Fontanna">
            <a:extLst>
              <a:ext uri="{FF2B5EF4-FFF2-40B4-BE49-F238E27FC236}">
                <a16:creationId xmlns:a16="http://schemas.microsoft.com/office/drawing/2014/main" id="{C5AE0BF4-A3BA-4418-8EB0-5C519749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250" y="1250888"/>
            <a:ext cx="21621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2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A15F8D-27F0-4AF7-8E0B-90C458B6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748902"/>
            <a:ext cx="8534400" cy="424549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877882-0874-4191-BB9F-48CDFFE39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8500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dirty="0"/>
              <a:t>HODNOCENÍ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C3C07CB-28A2-4547-A90A-093DBDCA8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74977"/>
              </p:ext>
            </p:extLst>
          </p:nvPr>
        </p:nvGraphicFramePr>
        <p:xfrm>
          <a:off x="763480" y="1748902"/>
          <a:ext cx="9396520" cy="393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130">
                  <a:extLst>
                    <a:ext uri="{9D8B030D-6E8A-4147-A177-3AD203B41FA5}">
                      <a16:colId xmlns:a16="http://schemas.microsoft.com/office/drawing/2014/main" val="2209836761"/>
                    </a:ext>
                  </a:extLst>
                </a:gridCol>
                <a:gridCol w="2349130">
                  <a:extLst>
                    <a:ext uri="{9D8B030D-6E8A-4147-A177-3AD203B41FA5}">
                      <a16:colId xmlns:a16="http://schemas.microsoft.com/office/drawing/2014/main" val="552271926"/>
                    </a:ext>
                  </a:extLst>
                </a:gridCol>
                <a:gridCol w="2349130">
                  <a:extLst>
                    <a:ext uri="{9D8B030D-6E8A-4147-A177-3AD203B41FA5}">
                      <a16:colId xmlns:a16="http://schemas.microsoft.com/office/drawing/2014/main" val="2779443640"/>
                    </a:ext>
                  </a:extLst>
                </a:gridCol>
                <a:gridCol w="2349130">
                  <a:extLst>
                    <a:ext uri="{9D8B030D-6E8A-4147-A177-3AD203B41FA5}">
                      <a16:colId xmlns:a16="http://schemas.microsoft.com/office/drawing/2014/main" val="983822204"/>
                    </a:ext>
                  </a:extLst>
                </a:gridCol>
              </a:tblGrid>
              <a:tr h="53265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Počet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bodů</a:t>
                      </a:r>
                      <a:endParaRPr lang="pl-PL" sz="1400" b="0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544701"/>
                  </a:ext>
                </a:extLst>
              </a:tr>
              <a:tr h="182625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400" b="1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Věcný</a:t>
                      </a:r>
                      <a:r>
                        <a:rPr lang="pl-PL" sz="1400" b="1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1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obsah</a:t>
                      </a:r>
                      <a:endParaRPr lang="pl-PL" sz="1400" b="1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400" b="0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Nepřesné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mimo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tématu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Chybné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výpočty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Slabé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Dobře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správné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Správné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výpočty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Případně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drobné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chyby.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jsou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relevantní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400" b="0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Kompletní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dané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téma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Správné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výpočty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Důkladné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poskytnutých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případně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další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zdroje.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255102"/>
                  </a:ext>
                </a:extLst>
              </a:tr>
              <a:tr h="158041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400" b="1" i="0" u="none" strike="noStrike" kern="1200" dirty="0"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Estetické</a:t>
                      </a:r>
                      <a:r>
                        <a:rPr lang="pl-PL" sz="1400" b="1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dojmy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málo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čitelná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neestetická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Nesprávné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rozmístění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stránce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Chybí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grafické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prvky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čitelná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rozložení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stránce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srozumitelná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přehledná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lákavá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k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prozkoumání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Dobře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rozložené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stránce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 Grafika je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vhodně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zvolena</a:t>
                      </a:r>
                      <a:r>
                        <a:rPr lang="pl-PL" sz="1400" b="0" i="0" u="none" strike="noStrike" kern="1200" dirty="0">
                          <a:latin typeface="Arial" pitchFamily="18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609923"/>
                  </a:ext>
                </a:extLst>
              </a:tr>
            </a:tbl>
          </a:graphicData>
        </a:graphic>
      </p:graphicFrame>
      <p:pic>
        <p:nvPicPr>
          <p:cNvPr id="8194" name="Picture 2" descr="Grafika, Wykres, Wynik, Obroty, Zysk">
            <a:extLst>
              <a:ext uri="{FF2B5EF4-FFF2-40B4-BE49-F238E27FC236}">
                <a16:creationId xmlns:a16="http://schemas.microsoft.com/office/drawing/2014/main" id="{3823E483-F7B5-431A-AA03-1444D1197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1" y="1"/>
            <a:ext cx="2032000" cy="174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803962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208</TotalTime>
  <Words>746</Words>
  <Application>Microsoft Office PowerPoint</Application>
  <PresentationFormat>Panoramiczny</PresentationFormat>
  <Paragraphs>79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Comic Sans MS</vt:lpstr>
      <vt:lpstr>Jokerman</vt:lpstr>
      <vt:lpstr>Wingdings 3</vt:lpstr>
      <vt:lpstr>Wycinek</vt:lpstr>
      <vt:lpstr> </vt:lpstr>
      <vt:lpstr> PŘEDSTAVME SI, že venku je hezké počasí, děti přišly do tělocvičny na hodinu tělesné výchovy. Slunce osvětluje třídu. Učitel si všimne krásného počasí venku a přichází s nápadem, jak propojit tělesnou výchovu a pantomimu. Vysvětluje žákům, co je pantomima.</vt:lpstr>
      <vt:lpstr>Učitel ukazuje fotografie nebo filmy herců v roli Pierrota. Mluví o tom, jaké by měly být kostýmy. Každé dítě dostane speciální kostým. </vt:lpstr>
      <vt:lpstr>Zde je první úkol: Učitel navrhuje zahájení hodiny neobvyklým zahříváním, ne pro tělo, ale pro obličej. Před zahříváním učitel žáky zve k dezinfekci rukou, protože budou dotýkat svých tváří. Rozehřívání emocí. Učitel ukazuje různé emoce mimikou, dělá vtipné obličeje a děti je opakují. Poté učitel navrhuje všem zkusit své síly jako moderátor a každý účastník musí něco ukázat s mimikou a ostatní opakují.</vt:lpstr>
      <vt:lpstr> Pomocí pantomimické techniky KAŽDÝ STUDENT SOUPEŘÍ ODEHRÁVÁ ETUDU PŘEDSTAVUJÍCÍ VYBRANÝ SPORTOVNÍ ODVĚTVÍ NEBO AKTIVITU.   NAPŘÍKLAD:  Tanec s mašlí Vzpírání Předvádění karate</vt:lpstr>
      <vt:lpstr>Vaše TŘETÍ ÚKOL BUDETE PROVÁDĚT VE DVOJICÍCH. Bude to představení nebo simulace sportu nebo aktivity dvou osob. Sporty ve dvojici se osvědčují mnohem lépe!</vt:lpstr>
      <vt:lpstr>Budete pracovat ve skupinách o 3-6 osobách. Představte vybranou sportovní disciplínu ve skupině:  volejbal lanovka kajakářství</vt:lpstr>
      <vt:lpstr>  1. https://cs.wikipedia.org/wiki/Pantomima    2. https://www.youtube.com/watch?v=c97rPiRy-Oc  3. https://cs.wikipedia.org/wiki/Pierot   4. https://cs.wikipedia.org/wiki/Sport   </vt:lpstr>
      <vt:lpstr>Prezentacja programu PowerPoint</vt:lpstr>
      <vt:lpstr>Prezentacja programu PowerPoint</vt:lpstr>
      <vt:lpstr>Prezentacja programu PowerPoint</vt:lpstr>
      <vt:lpstr>Jaké výhody jste získali z realizace tohoto projektu?   Naučení se mimiky se může ukázat jako skvělá zábava, která navíc posiluje svaly obličeje.  Vzbuzení zájmu o mimické hry. Význam sdělení lze rychle a bez přípravy pochopit.  Pantomima jako metoda podporující komunikaci.  Naučili jste se obtížnému umění spolupráce ve skupině. </vt:lpstr>
      <vt:lpstr>Měli jste možnost procvičit prezentování sbíraných informací vašim spolužákům.  Měli jste možnost pocítit se plně zodpovědní za získávání znalostí.  Vaše práce může sloužit vám i dalším osobám ve vaší škole, a nejenom v ní.</vt:lpstr>
      <vt:lpstr>Skupiny mohou být rozděleny podle libovolných kritérií, například podle kognitivních schopností studentů, jejich dovedností, zájmů, aby se síly rovnoměrně rozdělily v jednotlivých skupinách.  Čas na realizaci projektu by měl být přizpůsoben možnostem studentů. Není předem určen.  Také lze zavést anonymní hodnocení práce představené skupiny studenty z jiných skupin.  Bylo by dobré rozšířit vytvořené PRODUKTY na školním území, aby studenti viděli, že jejich práce má praktické využití.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Sabina Folwarska</dc:creator>
  <cp:lastModifiedBy>DELL</cp:lastModifiedBy>
  <cp:revision>24</cp:revision>
  <dcterms:created xsi:type="dcterms:W3CDTF">2017-08-23T08:09:52Z</dcterms:created>
  <dcterms:modified xsi:type="dcterms:W3CDTF">2024-02-19T12:25:59Z</dcterms:modified>
</cp:coreProperties>
</file>