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291" r:id="rId13"/>
    <p:sldId id="32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 xx" initials="xx" lastIdx="6" clrIdx="0">
    <p:extLst>
      <p:ext uri="{19B8F6BF-5375-455C-9EA6-DF929625EA0E}">
        <p15:presenceInfo xmlns:p15="http://schemas.microsoft.com/office/powerpoint/2012/main" userId="cdb990f4b16443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5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6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 err="1"/>
            <a:t>Výborně</a:t>
          </a:r>
          <a:endParaRPr lang="pl-PL" dirty="0"/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 err="1"/>
            <a:t>Chvalitebně</a:t>
          </a:r>
          <a:endParaRPr lang="pl-PL" dirty="0"/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 err="1"/>
            <a:t>Dobře</a:t>
          </a:r>
          <a:endParaRPr lang="pl-PL" dirty="0"/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 err="1"/>
            <a:t>Dostatečný</a:t>
          </a:r>
          <a:endParaRPr lang="pl-PL" dirty="0"/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 err="1"/>
            <a:t>Dostatečný</a:t>
          </a:r>
          <a:endParaRPr lang="pl-PL" dirty="0"/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 err="1"/>
            <a:t>Nedostatečná</a:t>
          </a:r>
          <a:endParaRPr lang="pl-PL" dirty="0"/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 custLinFactNeighborX="1193" custLinFactNeighborY="-3278">
        <dgm:presLayoutVars>
          <dgm:bulletEnabled val="1"/>
        </dgm:presLayoutVars>
      </dgm:prSet>
      <dgm:spPr/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</dgm:pt>
  </dgm:ptLst>
  <dgm:cxnLst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B2E0-A139-4B50-AC2A-3AD24560496A}">
      <dsp:nvSpPr>
        <dsp:cNvPr id="0" name=""/>
        <dsp:cNvSpPr/>
      </dsp:nvSpPr>
      <dsp:spPr>
        <a:xfrm rot="10800000">
          <a:off x="1175082" y="1613"/>
          <a:ext cx="4076124" cy="593556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 pkt</a:t>
          </a:r>
          <a:br>
            <a:rPr lang="pl-PL" sz="1600" kern="1200" dirty="0"/>
          </a:br>
          <a:r>
            <a:rPr lang="pl-PL" sz="1600" kern="1200" dirty="0" err="1"/>
            <a:t>Výborně</a:t>
          </a:r>
          <a:endParaRPr lang="pl-PL" sz="1600" kern="1200" dirty="0"/>
        </a:p>
      </dsp:txBody>
      <dsp:txXfrm rot="10800000">
        <a:off x="1323471" y="1613"/>
        <a:ext cx="3927735" cy="593556"/>
      </dsp:txXfrm>
    </dsp:sp>
    <dsp:sp modelId="{B5404363-6DA1-4382-A208-8ACC20240F47}">
      <dsp:nvSpPr>
        <dsp:cNvPr id="0" name=""/>
        <dsp:cNvSpPr/>
      </dsp:nvSpPr>
      <dsp:spPr>
        <a:xfrm>
          <a:off x="878303" y="1613"/>
          <a:ext cx="593556" cy="5935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4D06-34AD-4D16-B4E0-4E2C6AF40336}">
      <dsp:nvSpPr>
        <dsp:cNvPr id="0" name=""/>
        <dsp:cNvSpPr/>
      </dsp:nvSpPr>
      <dsp:spPr>
        <a:xfrm rot="10800000">
          <a:off x="1223710" y="752894"/>
          <a:ext cx="4076124" cy="593556"/>
        </a:xfrm>
        <a:prstGeom prst="homePlate">
          <a:avLst/>
        </a:prstGeom>
        <a:solidFill>
          <a:schemeClr val="accent4">
            <a:shade val="80000"/>
            <a:hueOff val="-33046"/>
            <a:satOff val="-180"/>
            <a:lumOff val="53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15-13 pkt</a:t>
          </a:r>
          <a:br>
            <a:rPr lang="pl-PL" sz="1600" kern="1200" dirty="0"/>
          </a:br>
          <a:r>
            <a:rPr lang="pl-PL" sz="1600" kern="1200" dirty="0" err="1"/>
            <a:t>Chvalitebně</a:t>
          </a:r>
          <a:endParaRPr lang="pl-PL" sz="1600" kern="1200" dirty="0"/>
        </a:p>
      </dsp:txBody>
      <dsp:txXfrm rot="10800000">
        <a:off x="1372099" y="752894"/>
        <a:ext cx="3927735" cy="593556"/>
      </dsp:txXfrm>
    </dsp:sp>
    <dsp:sp modelId="{D849FF36-F9D6-4FEF-94A6-41A2D78CAA49}">
      <dsp:nvSpPr>
        <dsp:cNvPr id="0" name=""/>
        <dsp:cNvSpPr/>
      </dsp:nvSpPr>
      <dsp:spPr>
        <a:xfrm>
          <a:off x="878303" y="772351"/>
          <a:ext cx="593556" cy="5935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6933-494C-4E0B-9DDD-E1DE84984A4A}">
      <dsp:nvSpPr>
        <dsp:cNvPr id="0" name=""/>
        <dsp:cNvSpPr/>
      </dsp:nvSpPr>
      <dsp:spPr>
        <a:xfrm rot="10800000">
          <a:off x="1175082" y="1543089"/>
          <a:ext cx="4076124" cy="593556"/>
        </a:xfrm>
        <a:prstGeom prst="homePlate">
          <a:avLst/>
        </a:prstGeom>
        <a:solidFill>
          <a:schemeClr val="accent4">
            <a:shade val="80000"/>
            <a:hueOff val="-66092"/>
            <a:satOff val="-360"/>
            <a:lumOff val="10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12-10 pkt</a:t>
          </a:r>
          <a:br>
            <a:rPr lang="pl-PL" sz="1600" kern="1200" dirty="0"/>
          </a:br>
          <a:r>
            <a:rPr lang="pl-PL" sz="1600" kern="1200" dirty="0" err="1"/>
            <a:t>Dobře</a:t>
          </a:r>
          <a:endParaRPr lang="pl-PL" sz="1600" kern="1200" dirty="0"/>
        </a:p>
      </dsp:txBody>
      <dsp:txXfrm rot="10800000">
        <a:off x="1323471" y="1543089"/>
        <a:ext cx="3927735" cy="593556"/>
      </dsp:txXfrm>
    </dsp:sp>
    <dsp:sp modelId="{75DBBF3A-7740-4776-AF9F-AFB40D80AE92}">
      <dsp:nvSpPr>
        <dsp:cNvPr id="0" name=""/>
        <dsp:cNvSpPr/>
      </dsp:nvSpPr>
      <dsp:spPr>
        <a:xfrm>
          <a:off x="878303" y="1543089"/>
          <a:ext cx="593556" cy="5935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FBE3-8380-4A6E-A7F7-2E849D608EA9}">
      <dsp:nvSpPr>
        <dsp:cNvPr id="0" name=""/>
        <dsp:cNvSpPr/>
      </dsp:nvSpPr>
      <dsp:spPr>
        <a:xfrm rot="10800000">
          <a:off x="1175082" y="2313827"/>
          <a:ext cx="4076124" cy="593556"/>
        </a:xfrm>
        <a:prstGeom prst="homePlate">
          <a:avLst/>
        </a:prstGeom>
        <a:solidFill>
          <a:schemeClr val="accent4">
            <a:shade val="80000"/>
            <a:hueOff val="-99139"/>
            <a:satOff val="-539"/>
            <a:lumOff val="16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9-7 pkt</a:t>
          </a:r>
          <a:br>
            <a:rPr lang="pl-PL" sz="1600" kern="1200" dirty="0"/>
          </a:br>
          <a:r>
            <a:rPr lang="pl-PL" sz="1600" kern="1200" dirty="0" err="1"/>
            <a:t>Dostatečný</a:t>
          </a:r>
          <a:endParaRPr lang="pl-PL" sz="1600" kern="1200" dirty="0"/>
        </a:p>
      </dsp:txBody>
      <dsp:txXfrm rot="10800000">
        <a:off x="1323471" y="2313827"/>
        <a:ext cx="3927735" cy="593556"/>
      </dsp:txXfrm>
    </dsp:sp>
    <dsp:sp modelId="{1F2A54C4-4F99-4569-ABEC-3463216146DF}">
      <dsp:nvSpPr>
        <dsp:cNvPr id="0" name=""/>
        <dsp:cNvSpPr/>
      </dsp:nvSpPr>
      <dsp:spPr>
        <a:xfrm>
          <a:off x="878303" y="2313827"/>
          <a:ext cx="593556" cy="59355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6C54F-283C-494E-B416-1183D9A4F938}">
      <dsp:nvSpPr>
        <dsp:cNvPr id="0" name=""/>
        <dsp:cNvSpPr/>
      </dsp:nvSpPr>
      <dsp:spPr>
        <a:xfrm rot="10800000">
          <a:off x="1175082" y="3084565"/>
          <a:ext cx="4076124" cy="593556"/>
        </a:xfrm>
        <a:prstGeom prst="homePlate">
          <a:avLst/>
        </a:prstGeom>
        <a:solidFill>
          <a:schemeClr val="accent4">
            <a:shade val="80000"/>
            <a:hueOff val="-132185"/>
            <a:satOff val="-719"/>
            <a:lumOff val="2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6-5</a:t>
          </a:r>
          <a:br>
            <a:rPr lang="pl-PL" sz="1600" kern="1200" dirty="0"/>
          </a:br>
          <a:r>
            <a:rPr lang="pl-PL" sz="1600" kern="1200" dirty="0" err="1"/>
            <a:t>Dostatečný</a:t>
          </a:r>
          <a:endParaRPr lang="pl-PL" sz="1600" kern="1200" dirty="0"/>
        </a:p>
      </dsp:txBody>
      <dsp:txXfrm rot="10800000">
        <a:off x="1323471" y="3084565"/>
        <a:ext cx="3927735" cy="593556"/>
      </dsp:txXfrm>
    </dsp:sp>
    <dsp:sp modelId="{C821DC54-3FD7-4244-B8CF-009E91F2C2C1}">
      <dsp:nvSpPr>
        <dsp:cNvPr id="0" name=""/>
        <dsp:cNvSpPr/>
      </dsp:nvSpPr>
      <dsp:spPr>
        <a:xfrm>
          <a:off x="878303" y="3084565"/>
          <a:ext cx="593556" cy="59355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2C545-8898-4C87-8842-C2BFFE6EA546}">
      <dsp:nvSpPr>
        <dsp:cNvPr id="0" name=""/>
        <dsp:cNvSpPr/>
      </dsp:nvSpPr>
      <dsp:spPr>
        <a:xfrm rot="10800000">
          <a:off x="1175082" y="3855303"/>
          <a:ext cx="4076124" cy="593556"/>
        </a:xfrm>
        <a:prstGeom prst="homePlate">
          <a:avLst/>
        </a:prstGeom>
        <a:solidFill>
          <a:schemeClr val="accent4">
            <a:shade val="80000"/>
            <a:hueOff val="-165231"/>
            <a:satOff val="-899"/>
            <a:lumOff val="267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&lt;5</a:t>
          </a:r>
          <a:br>
            <a:rPr lang="pl-PL" sz="1600" kern="1200" dirty="0"/>
          </a:br>
          <a:r>
            <a:rPr lang="pl-PL" sz="1600" kern="1200" dirty="0" err="1"/>
            <a:t>Nedostatečná</a:t>
          </a:r>
          <a:endParaRPr lang="pl-PL" sz="1600" kern="1200" dirty="0"/>
        </a:p>
      </dsp:txBody>
      <dsp:txXfrm rot="10800000">
        <a:off x="1323471" y="3855303"/>
        <a:ext cx="3927735" cy="593556"/>
      </dsp:txXfrm>
    </dsp:sp>
    <dsp:sp modelId="{FDC646DE-EB74-4061-86D9-D33800299AC8}">
      <dsp:nvSpPr>
        <dsp:cNvPr id="0" name=""/>
        <dsp:cNvSpPr/>
      </dsp:nvSpPr>
      <dsp:spPr>
        <a:xfrm>
          <a:off x="878303" y="3855303"/>
          <a:ext cx="593556" cy="59355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5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0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5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01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71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3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1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0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4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8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3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2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A43DE-5E7F-4B08-883A-AFD8B08FA7F4}" type="datetimeFigureOut">
              <a:rPr lang="pl-PL" smtClean="0"/>
              <a:t>12.02.2024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1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2384645"/>
            <a:ext cx="9978504" cy="784932"/>
          </a:xfrm>
        </p:spPr>
        <p:txBody>
          <a:bodyPr anchor="b">
            <a:noAutofit/>
          </a:bodyPr>
          <a:lstStyle/>
          <a:p>
            <a:pPr algn="l"/>
            <a:r>
              <a:rPr lang="pl-PL" sz="4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Poezie</a:t>
            </a:r>
            <a:r>
              <a:rPr lang="pl-PL" sz="4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4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písně</a:t>
            </a:r>
            <a:r>
              <a:rPr lang="pl-PL" sz="4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4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gestikulovaném</a:t>
            </a:r>
            <a:r>
              <a:rPr lang="pl-PL" sz="4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jazyce</a:t>
            </a:r>
            <a:endParaRPr lang="pl-PL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isza pełna muzyki - niepelnosprawni.pl">
            <a:extLst>
              <a:ext uri="{FF2B5EF4-FFF2-40B4-BE49-F238E27FC236}">
                <a16:creationId xmlns:a16="http://schemas.microsoft.com/office/drawing/2014/main" id="{71C71584-75E3-1FFF-705B-91B13666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23" y="3429000"/>
            <a:ext cx="4261281" cy="2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6FCF02-BEF7-3B2F-D159-22E8D01A4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50" y="176675"/>
            <a:ext cx="2137592" cy="2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Budete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Každá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gestikulovaném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jazyce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recitaci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písně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Můžete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rozdělit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dialogy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sloky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sólistům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můžete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představit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celý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skupinově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11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193E1A-58F6-BFB1-1B0B-A7A9167DA6B4}"/>
              </a:ext>
            </a:extLst>
          </p:cNvPr>
          <p:cNvSpPr txBox="1"/>
          <p:nvPr/>
        </p:nvSpPr>
        <p:spPr>
          <a:xfrm>
            <a:off x="3173649" y="2967335"/>
            <a:ext cx="63472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Zapojení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skupině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provedení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správnost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3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76650"/>
              </p:ext>
            </p:extLst>
          </p:nvPr>
        </p:nvGraphicFramePr>
        <p:xfrm>
          <a:off x="2548647" y="2024064"/>
          <a:ext cx="8502580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752183">
                  <a:extLst>
                    <a:ext uri="{9D8B030D-6E8A-4147-A177-3AD203B41FA5}">
                      <a16:colId xmlns:a16="http://schemas.microsoft.com/office/drawing/2014/main" val="1702910806"/>
                    </a:ext>
                  </a:extLst>
                </a:gridCol>
                <a:gridCol w="2327323">
                  <a:extLst>
                    <a:ext uri="{9D8B030D-6E8A-4147-A177-3AD203B41FA5}">
                      <a16:colId xmlns:a16="http://schemas.microsoft.com/office/drawing/2014/main" val="2329518048"/>
                    </a:ext>
                  </a:extLst>
                </a:gridCol>
                <a:gridCol w="2222888">
                  <a:extLst>
                    <a:ext uri="{9D8B030D-6E8A-4147-A177-3AD203B41FA5}">
                      <a16:colId xmlns:a16="http://schemas.microsoft.com/office/drawing/2014/main" val="3165251206"/>
                    </a:ext>
                  </a:extLst>
                </a:gridCol>
                <a:gridCol w="2200186">
                  <a:extLst>
                    <a:ext uri="{9D8B030D-6E8A-4147-A177-3AD203B41FA5}">
                      <a16:colId xmlns:a16="http://schemas.microsoft.com/office/drawing/2014/main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Počet</a:t>
                      </a: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bodů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Obsahová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kvalita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slabá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hlediska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Chybějící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prvky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hlediska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nebo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jsou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zde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pouze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drobné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chyby.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velmi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hlediska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Obsahuje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správné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zajímavé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informace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Prezentace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Prezentace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málo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čitelná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povrchní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nezajímavá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odpovědi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učitele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studentů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Prezentace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čitelná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zajímavá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uspokojivé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odpovědi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položené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Prezentace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pěkná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obsáhlá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zaujímavá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Obsahuje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správné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odpovědi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učitele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i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ostatních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studentů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Estetický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dojem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málo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čitelná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neestetická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nedbale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provedená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Špatné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rozvržení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stránce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čitelná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estetická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pečlivě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provedená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rozvržení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stránce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estetická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čitelná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přehledná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lákavá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k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prozkoumání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velmi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pečlivě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provedená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Graficky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atraktivní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rozvržení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stránce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Vynikající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skupině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schopnost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Chybějící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všech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členů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skupiny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tvůrčí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Chybějící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diskuze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při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shrnutí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WQ.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všech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členů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skupiny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Schopnost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uspokojivé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úrovni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Chybějící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konstruktivní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příspěvek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diskuze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Povrchní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účast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Plné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zapojení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všech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členů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skupiny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Vzájemná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motivace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k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Schopnost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spolupráce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skupině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vysoké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úrovni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Student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aktivně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přispíval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diskuze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21420"/>
            <a:ext cx="45719" cy="1599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2000" b="0" i="0" dirty="0">
              <a:effectLst/>
              <a:latin typeface="Open San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93564-B3D2-C8C4-FD5B-70D7D344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626056"/>
              </p:ext>
            </p:extLst>
          </p:nvPr>
        </p:nvGraphicFramePr>
        <p:xfrm>
          <a:off x="3428911" y="2112579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1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Dějiny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2" y="2228045"/>
            <a:ext cx="9290667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Tvůrčí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práce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gestikulovaném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jazyce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objevila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v 70.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letech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kdy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rozšířilo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video.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7018BC-CF62-BADD-17F9-6931D950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51" y="3429000"/>
            <a:ext cx="258492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Dějiny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2" y="2228045"/>
            <a:ext cx="9290667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Dříve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měla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tvůrčí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gestikulovaném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jazyce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živého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folklóru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realizovala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přímém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setkání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tvůrce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publika,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fungovala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pouze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přímých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interakcích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jejichž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přirozeným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prostředím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skupiny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neslyšících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4B1881-395B-83EC-F302-C770C65F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17" y="3522135"/>
            <a:ext cx="3426779" cy="22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8" y="46467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Důležité</a:t>
            </a: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okolnosti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60.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letech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gestikulovaná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fonetická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uznána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rovnocenné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Těmto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úsilím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bylo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doprovázeno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zvýšené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tvůrčí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práce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gestikulovaném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jazyce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které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měly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plně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zdůraznit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zpečetit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jazykový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charakter ASL.</a:t>
            </a:r>
          </a:p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Vznik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rozšíření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technologie videa.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Nebyla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první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technologie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umožňující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zaznamenání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gestikulovaného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to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bylo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kino,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které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svých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počátků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dokumentovalo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miganie.</a:t>
            </a: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 descr="Retro Stare Antyczne Kasety Wideo Hipster Z Lat 70. 80. 90. 2000 Na Tle  Abstrakcji | Premium Wektor">
            <a:extLst>
              <a:ext uri="{FF2B5EF4-FFF2-40B4-BE49-F238E27FC236}">
                <a16:creationId xmlns:a16="http://schemas.microsoft.com/office/drawing/2014/main" id="{BC1AA645-7ACE-260F-6847-0CE6801E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21" y="3678815"/>
            <a:ext cx="4618073" cy="2455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D2BD2A1-923D-7787-2126-B7FBD3D19329}"/>
              </a:ext>
            </a:extLst>
          </p:cNvPr>
          <p:cNvSpPr txBox="1"/>
          <p:nvPr/>
        </p:nvSpPr>
        <p:spPr>
          <a:xfrm>
            <a:off x="6259408" y="3678815"/>
            <a:ext cx="5626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běžné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gestikulovaném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začaly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být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zaznamenávány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VHS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kazety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šířeny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6FE2D4-A84A-C8FC-23AC-7FF286B73ECC}"/>
              </a:ext>
            </a:extLst>
          </p:cNvPr>
          <p:cNvSpPr txBox="1"/>
          <p:nvPr/>
        </p:nvSpPr>
        <p:spPr>
          <a:xfrm>
            <a:off x="6241773" y="4993663"/>
            <a:ext cx="5743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To </a:t>
            </a:r>
            <a:r>
              <a:rPr lang="pl-PL" dirty="0" err="1"/>
              <a:t>způsobilo</a:t>
            </a:r>
            <a:r>
              <a:rPr lang="pl-PL" dirty="0"/>
              <a:t> </a:t>
            </a:r>
            <a:r>
              <a:rPr lang="pl-PL" dirty="0" err="1"/>
              <a:t>skutečnou</a:t>
            </a:r>
            <a:r>
              <a:rPr lang="pl-PL" dirty="0"/>
              <a:t> </a:t>
            </a:r>
            <a:r>
              <a:rPr lang="pl-PL" dirty="0" err="1"/>
              <a:t>expanzi</a:t>
            </a:r>
            <a:r>
              <a:rPr lang="pl-PL" dirty="0"/>
              <a:t> </a:t>
            </a:r>
            <a:r>
              <a:rPr lang="pl-PL" dirty="0" err="1"/>
              <a:t>tvorby</a:t>
            </a:r>
            <a:r>
              <a:rPr lang="pl-PL" dirty="0"/>
              <a:t>, </a:t>
            </a:r>
            <a:r>
              <a:rPr lang="pl-PL" dirty="0" err="1"/>
              <a:t>která</a:t>
            </a:r>
            <a:r>
              <a:rPr lang="pl-PL" dirty="0"/>
              <a:t> </a:t>
            </a:r>
            <a:r>
              <a:rPr lang="pl-PL" dirty="0" err="1"/>
              <a:t>připomíná</a:t>
            </a:r>
            <a:r>
              <a:rPr lang="pl-PL" dirty="0"/>
              <a:t> </a:t>
            </a:r>
            <a:r>
              <a:rPr lang="pl-PL" dirty="0" err="1"/>
              <a:t>revoluci</a:t>
            </a:r>
            <a:r>
              <a:rPr lang="pl-PL" dirty="0"/>
              <a:t>, </a:t>
            </a:r>
            <a:r>
              <a:rPr lang="pl-PL" dirty="0" err="1"/>
              <a:t>jakou</a:t>
            </a:r>
            <a:r>
              <a:rPr lang="pl-PL" dirty="0"/>
              <a:t> </a:t>
            </a:r>
            <a:r>
              <a:rPr lang="pl-PL" dirty="0" err="1"/>
              <a:t>způsobily</a:t>
            </a:r>
            <a:r>
              <a:rPr lang="pl-PL" dirty="0"/>
              <a:t> </a:t>
            </a:r>
            <a:r>
              <a:rPr lang="pl-PL" dirty="0" err="1"/>
              <a:t>písmo</a:t>
            </a:r>
            <a:r>
              <a:rPr lang="pl-PL" dirty="0"/>
              <a:t> a </a:t>
            </a:r>
            <a:r>
              <a:rPr lang="pl-PL" dirty="0" err="1"/>
              <a:t>tisk</a:t>
            </a:r>
            <a:r>
              <a:rPr lang="pl-PL" dirty="0"/>
              <a:t> v </a:t>
            </a:r>
            <a:r>
              <a:rPr lang="pl-PL" dirty="0" err="1"/>
              <a:t>ústních</a:t>
            </a:r>
            <a:r>
              <a:rPr lang="pl-PL" dirty="0"/>
              <a:t> </a:t>
            </a:r>
            <a:r>
              <a:rPr lang="pl-PL" dirty="0" err="1"/>
              <a:t>kulturách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8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8" y="46467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filmů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Edisona,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hluchoslepý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zachycena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která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migovala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americkou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hymnu.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2E28D-21C8-D75B-6946-D0098779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98" y="2462354"/>
            <a:ext cx="3218154" cy="23759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2B1427-BB7B-8774-ADEB-B2D8F26E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324" y="2462355"/>
            <a:ext cx="4560953" cy="23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5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Současnost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Počítač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smartphone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ZESTAW KOMPUTER GAMINGOWY I7 32GB RAM 512SSD WIN10 - Sklep, Opinie, Cena w  Allegro.pl">
            <a:extLst>
              <a:ext uri="{FF2B5EF4-FFF2-40B4-BE49-F238E27FC236}">
                <a16:creationId xmlns:a16="http://schemas.microsoft.com/office/drawing/2014/main" id="{82F71404-518E-3ABF-AC29-9F81D588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83" y="2422187"/>
            <a:ext cx="2613376" cy="23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Smartron srt.phone long term review : Cool as cucumber - GadgetDetail">
            <a:extLst>
              <a:ext uri="{FF2B5EF4-FFF2-40B4-BE49-F238E27FC236}">
                <a16:creationId xmlns:a16="http://schemas.microsoft.com/office/drawing/2014/main" id="{6E7BA11B-6E61-8641-D8DF-B14FCC9DD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4" y="2422186"/>
            <a:ext cx="2613376" cy="2348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901333" y="5384462"/>
            <a:ext cx="9290667" cy="578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Neomezené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možnosti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přenosu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obrazu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každého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5849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733154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učitele1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1729423" y="2441643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C800B-77ED-12F8-2883-1622FCE2CCC5}"/>
              </a:ext>
            </a:extLst>
          </p:cNvPr>
          <p:cNvSpPr txBox="1"/>
          <p:nvPr/>
        </p:nvSpPr>
        <p:spPr>
          <a:xfrm>
            <a:off x="1729423" y="2251237"/>
            <a:ext cx="89223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Navrhovaný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realizaci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lekce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procesu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vyučovacích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vyčerpání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tématu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připravit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vést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odpovídajícím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znalostem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zajistí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maximální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Překročení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úrovně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pomůže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studentům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nimi,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dokud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nepochopí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pomoc, rady,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vysvětlení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hotová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Tato metoda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zavádění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samostatnému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tvůrčímu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myšlení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104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pečlivě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dokud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nepochopí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Nicméně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spíše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sloužit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pomoc,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poradit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vysvětlit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hotová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Tato metoda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zavádění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samostatnému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tvůrčímu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myšlení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Rozdělení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skupiny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provedeno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podle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různých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například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podle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kognitivních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zájmů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síly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rovnoměrně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rozloženy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skupiny.</a:t>
            </a: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pomáhat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pracujícím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kladou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nasměrující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otázky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třeba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uvědomit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novému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(procesu).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studentům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konkrétní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ohledně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výsledků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během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výsledků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projektu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studentů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stanoven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uznání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posílení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navrhuje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studentů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uspořádáním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výstavy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třídě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4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424</TotalTime>
  <Words>789</Words>
  <Application>Microsoft Office PowerPoint</Application>
  <PresentationFormat>Panoramiczny</PresentationFormat>
  <Paragraphs>85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Open Sans</vt:lpstr>
      <vt:lpstr>Söhne</vt:lpstr>
      <vt:lpstr>Times New Roman</vt:lpstr>
      <vt:lpstr>Paralaksa</vt:lpstr>
      <vt:lpstr>Poezie a písně v gestikulovaném jazyce</vt:lpstr>
      <vt:lpstr>Dějiny</vt:lpstr>
      <vt:lpstr>Dějiny</vt:lpstr>
      <vt:lpstr>Důležité okolnosti</vt:lpstr>
      <vt:lpstr>Legenda</vt:lpstr>
      <vt:lpstr>Současnost</vt:lpstr>
      <vt:lpstr>Úvod –    informace pro učitele1</vt:lpstr>
      <vt:lpstr>Úvod –    informace pro učitele 2</vt:lpstr>
      <vt:lpstr>Úvod –    informace pro učitele 3</vt:lpstr>
      <vt:lpstr>Úkol</vt:lpstr>
      <vt:lpstr>Hodnocení. Kritéria</vt:lpstr>
      <vt:lpstr>Hodnocení</vt:lpstr>
      <vt:lpstr>Hodnocení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DELL</cp:lastModifiedBy>
  <cp:revision>26</cp:revision>
  <dcterms:created xsi:type="dcterms:W3CDTF">2021-02-22T06:21:20Z</dcterms:created>
  <dcterms:modified xsi:type="dcterms:W3CDTF">2024-02-12T11:05:29Z</dcterms:modified>
</cp:coreProperties>
</file>